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91" r:id="rId4"/>
    <p:sldId id="263" r:id="rId5"/>
    <p:sldId id="285" r:id="rId6"/>
    <p:sldId id="288" r:id="rId7"/>
    <p:sldId id="289" r:id="rId8"/>
    <p:sldId id="259" r:id="rId9"/>
    <p:sldId id="256" r:id="rId10"/>
    <p:sldId id="261" r:id="rId11"/>
    <p:sldId id="258" r:id="rId12"/>
    <p:sldId id="257" r:id="rId13"/>
    <p:sldId id="276" r:id="rId14"/>
    <p:sldId id="279" r:id="rId15"/>
    <p:sldId id="280" r:id="rId16"/>
    <p:sldId id="281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82" r:id="rId25"/>
    <p:sldId id="272" r:id="rId26"/>
    <p:sldId id="273" r:id="rId27"/>
    <p:sldId id="284" r:id="rId28"/>
    <p:sldId id="290" r:id="rId29"/>
    <p:sldId id="286" r:id="rId30"/>
    <p:sldId id="287" r:id="rId31"/>
  </p:sldIdLst>
  <p:sldSz cx="9144000" cy="6858000" type="screen4x3"/>
  <p:notesSz cx="7102475" cy="93884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590" y="84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ADB3-66AA-4368-A1C8-BEE2D635B483}" type="datetimeFigureOut">
              <a:rPr lang="es-MX" smtClean="0"/>
              <a:pPr/>
              <a:t>17/10/2023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AA87-80BF-40C2-A627-12676964EE5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ADB3-66AA-4368-A1C8-BEE2D635B483}" type="datetimeFigureOut">
              <a:rPr lang="es-MX" smtClean="0"/>
              <a:pPr/>
              <a:t>17/10/2023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AA87-80BF-40C2-A627-12676964EE5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ADB3-66AA-4368-A1C8-BEE2D635B483}" type="datetimeFigureOut">
              <a:rPr lang="es-MX" smtClean="0"/>
              <a:pPr/>
              <a:t>17/10/2023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AA87-80BF-40C2-A627-12676964EE5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ADB3-66AA-4368-A1C8-BEE2D635B483}" type="datetimeFigureOut">
              <a:rPr lang="es-MX" smtClean="0"/>
              <a:pPr/>
              <a:t>17/10/2023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AA87-80BF-40C2-A627-12676964EE5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ADB3-66AA-4368-A1C8-BEE2D635B483}" type="datetimeFigureOut">
              <a:rPr lang="es-MX" smtClean="0"/>
              <a:pPr/>
              <a:t>17/10/2023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AA87-80BF-40C2-A627-12676964EE5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ADB3-66AA-4368-A1C8-BEE2D635B483}" type="datetimeFigureOut">
              <a:rPr lang="es-MX" smtClean="0"/>
              <a:pPr/>
              <a:t>17/10/2023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AA87-80BF-40C2-A627-12676964EE5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ADB3-66AA-4368-A1C8-BEE2D635B483}" type="datetimeFigureOut">
              <a:rPr lang="es-MX" smtClean="0"/>
              <a:pPr/>
              <a:t>17/10/2023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AA87-80BF-40C2-A627-12676964EE5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ADB3-66AA-4368-A1C8-BEE2D635B483}" type="datetimeFigureOut">
              <a:rPr lang="es-MX" smtClean="0"/>
              <a:pPr/>
              <a:t>17/10/2023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AA87-80BF-40C2-A627-12676964EE5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ADB3-66AA-4368-A1C8-BEE2D635B483}" type="datetimeFigureOut">
              <a:rPr lang="es-MX" smtClean="0"/>
              <a:pPr/>
              <a:t>17/10/2023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AA87-80BF-40C2-A627-12676964EE5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ADB3-66AA-4368-A1C8-BEE2D635B483}" type="datetimeFigureOut">
              <a:rPr lang="es-MX" smtClean="0"/>
              <a:pPr/>
              <a:t>17/10/2023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AA87-80BF-40C2-A627-12676964EE5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ADB3-66AA-4368-A1C8-BEE2D635B483}" type="datetimeFigureOut">
              <a:rPr lang="es-MX" smtClean="0"/>
              <a:pPr/>
              <a:t>17/10/2023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AA87-80BF-40C2-A627-12676964EE5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6ADB3-66AA-4368-A1C8-BEE2D635B483}" type="datetimeFigureOut">
              <a:rPr lang="es-MX" smtClean="0"/>
              <a:pPr/>
              <a:t>17/10/2023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5AA87-80BF-40C2-A627-12676964EE5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-1" y="142852"/>
            <a:ext cx="4643439" cy="6215106"/>
            <a:chOff x="-1" y="142852"/>
            <a:chExt cx="5143505" cy="6215106"/>
          </a:xfrm>
        </p:grpSpPr>
        <p:pic>
          <p:nvPicPr>
            <p:cNvPr id="1026" name="Picture 2" descr="Resultado de imagen para parte de una computadora para colorear"/>
            <p:cNvPicPr>
              <a:picLocks noChangeAspect="1" noChangeArrowheads="1"/>
            </p:cNvPicPr>
            <p:nvPr/>
          </p:nvPicPr>
          <p:blipFill>
            <a:blip r:embed="rId2"/>
            <a:srcRect t="9480" b="10620"/>
            <a:stretch>
              <a:fillRect/>
            </a:stretch>
          </p:blipFill>
          <p:spPr bwMode="auto">
            <a:xfrm>
              <a:off x="-1" y="142852"/>
              <a:ext cx="5143505" cy="6215106"/>
            </a:xfrm>
            <a:prstGeom prst="rect">
              <a:avLst/>
            </a:prstGeom>
            <a:noFill/>
          </p:spPr>
        </p:pic>
        <p:pic>
          <p:nvPicPr>
            <p:cNvPr id="1028" name="Picture 4" descr="Resultado de imagen para audifonos para colorear"/>
            <p:cNvPicPr>
              <a:picLocks noChangeAspect="1" noChangeArrowheads="1"/>
            </p:cNvPicPr>
            <p:nvPr/>
          </p:nvPicPr>
          <p:blipFill>
            <a:blip r:embed="rId3" cstate="print"/>
            <a:srcRect b="2500"/>
            <a:stretch>
              <a:fillRect/>
            </a:stretch>
          </p:blipFill>
          <p:spPr bwMode="auto">
            <a:xfrm>
              <a:off x="1000100" y="1214422"/>
              <a:ext cx="1643074" cy="1601999"/>
            </a:xfrm>
            <a:prstGeom prst="rect">
              <a:avLst/>
            </a:prstGeom>
            <a:noFill/>
          </p:spPr>
        </p:pic>
      </p:grpSp>
      <p:grpSp>
        <p:nvGrpSpPr>
          <p:cNvPr id="7" name="6 Grupo"/>
          <p:cNvGrpSpPr/>
          <p:nvPr/>
        </p:nvGrpSpPr>
        <p:grpSpPr>
          <a:xfrm>
            <a:off x="4714876" y="71414"/>
            <a:ext cx="3929058" cy="6143668"/>
            <a:chOff x="-1" y="142852"/>
            <a:chExt cx="5143505" cy="6215106"/>
          </a:xfrm>
        </p:grpSpPr>
        <p:pic>
          <p:nvPicPr>
            <p:cNvPr id="8" name="Picture 2" descr="Resultado de imagen para parte de una computadora para colorear"/>
            <p:cNvPicPr>
              <a:picLocks noChangeAspect="1" noChangeArrowheads="1"/>
            </p:cNvPicPr>
            <p:nvPr/>
          </p:nvPicPr>
          <p:blipFill>
            <a:blip r:embed="rId2"/>
            <a:srcRect t="9480" b="10620"/>
            <a:stretch>
              <a:fillRect/>
            </a:stretch>
          </p:blipFill>
          <p:spPr bwMode="auto">
            <a:xfrm>
              <a:off x="-1" y="142852"/>
              <a:ext cx="5143505" cy="6215106"/>
            </a:xfrm>
            <a:prstGeom prst="rect">
              <a:avLst/>
            </a:prstGeom>
            <a:noFill/>
          </p:spPr>
        </p:pic>
        <p:pic>
          <p:nvPicPr>
            <p:cNvPr id="9" name="Picture 4" descr="Resultado de imagen para audifonos para colorear"/>
            <p:cNvPicPr>
              <a:picLocks noChangeAspect="1" noChangeArrowheads="1"/>
            </p:cNvPicPr>
            <p:nvPr/>
          </p:nvPicPr>
          <p:blipFill>
            <a:blip r:embed="rId4" cstate="print"/>
            <a:srcRect b="2500"/>
            <a:stretch>
              <a:fillRect/>
            </a:stretch>
          </p:blipFill>
          <p:spPr bwMode="auto">
            <a:xfrm>
              <a:off x="1000100" y="1214422"/>
              <a:ext cx="1643074" cy="160199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tecla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480681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69 Grupo"/>
          <p:cNvGrpSpPr/>
          <p:nvPr/>
        </p:nvGrpSpPr>
        <p:grpSpPr>
          <a:xfrm>
            <a:off x="71406" y="71414"/>
            <a:ext cx="4429156" cy="6572296"/>
            <a:chOff x="142844" y="71414"/>
            <a:chExt cx="4429156" cy="6572296"/>
          </a:xfrm>
        </p:grpSpPr>
        <p:sp>
          <p:nvSpPr>
            <p:cNvPr id="4" name="3 CuadroTexto"/>
            <p:cNvSpPr txBox="1"/>
            <p:nvPr/>
          </p:nvSpPr>
          <p:spPr>
            <a:xfrm>
              <a:off x="142844" y="71414"/>
              <a:ext cx="41617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b="1" dirty="0">
                  <a:latin typeface="Arial" pitchFamily="34" charset="0"/>
                  <a:cs typeface="Arial" pitchFamily="34" charset="0"/>
                </a:rPr>
                <a:t>Para escribir las siguientes letras en el teclado</a:t>
              </a: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90028" y="425215"/>
              <a:ext cx="369012" cy="76944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MX" sz="4400" b="1" dirty="0">
                  <a:latin typeface="Arial" pitchFamily="34" charset="0"/>
                  <a:cs typeface="Arial" pitchFamily="34" charset="0"/>
                </a:rPr>
                <a:t>¡</a:t>
              </a: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90028" y="1353909"/>
              <a:ext cx="369012" cy="76944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MX" sz="4400" b="1" dirty="0">
                  <a:latin typeface="Arial" pitchFamily="34" charset="0"/>
                  <a:cs typeface="Arial" pitchFamily="34" charset="0"/>
                </a:rPr>
                <a:t>!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185036" y="2298980"/>
              <a:ext cx="529312" cy="76944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MX" sz="4400" b="1" dirty="0">
                  <a:latin typeface="Arial" pitchFamily="34" charset="0"/>
                  <a:cs typeface="Arial" pitchFamily="34" charset="0"/>
                </a:rPr>
                <a:t>¿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85036" y="3227674"/>
              <a:ext cx="529312" cy="76944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MX" sz="44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215493" y="4156368"/>
              <a:ext cx="498855" cy="7694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MX" sz="4400" b="1" dirty="0">
                  <a:latin typeface="Arial" pitchFamily="34" charset="0"/>
                  <a:cs typeface="Arial" pitchFamily="34" charset="0"/>
                </a:rPr>
                <a:t>á</a:t>
              </a: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93957" y="5085062"/>
              <a:ext cx="591829" cy="7694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MX" sz="4400" b="1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571472" y="639529"/>
              <a:ext cx="20938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>
                  <a:latin typeface="Arial" pitchFamily="34" charset="0"/>
                  <a:cs typeface="Arial" pitchFamily="34" charset="0"/>
                </a:rPr>
                <a:t>Abrir signo de admiración</a:t>
              </a: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571472" y="1484643"/>
              <a:ext cx="2185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>
                  <a:latin typeface="Arial" pitchFamily="34" charset="0"/>
                  <a:cs typeface="Arial" pitchFamily="34" charset="0"/>
                </a:rPr>
                <a:t>Cerrar signo de admiración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671577" y="2496917"/>
              <a:ext cx="22573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>
                  <a:latin typeface="Arial" pitchFamily="34" charset="0"/>
                  <a:cs typeface="Arial" pitchFamily="34" charset="0"/>
                </a:rPr>
                <a:t>Abrir signo de interrogación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642910" y="3354173"/>
              <a:ext cx="2348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>
                  <a:latin typeface="Arial" pitchFamily="34" charset="0"/>
                  <a:cs typeface="Arial" pitchFamily="34" charset="0"/>
                </a:rPr>
                <a:t>Cerrar signo de interrogación</a:t>
              </a: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673042" y="4500570"/>
              <a:ext cx="16129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>
                  <a:latin typeface="Arial" pitchFamily="34" charset="0"/>
                  <a:cs typeface="Arial" pitchFamily="34" charset="0"/>
                </a:rPr>
                <a:t>Acento en una letra</a:t>
              </a: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750195" y="5291752"/>
              <a:ext cx="16786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>
                  <a:latin typeface="Arial" pitchFamily="34" charset="0"/>
                  <a:cs typeface="Arial" pitchFamily="34" charset="0"/>
                </a:rPr>
                <a:t>Una letra mayúscula</a:t>
              </a: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3428992" y="496654"/>
              <a:ext cx="500066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dirty="0"/>
                <a:t>¿</a:t>
              </a:r>
            </a:p>
            <a:p>
              <a:r>
                <a:rPr lang="es-MX" dirty="0"/>
                <a:t>¡</a:t>
              </a: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571868" y="1421958"/>
              <a:ext cx="500066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dirty="0"/>
                <a:t>!</a:t>
              </a:r>
            </a:p>
            <a:p>
              <a:r>
                <a:rPr lang="es-MX" dirty="0"/>
                <a:t>1  I</a:t>
              </a: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3000364" y="2354041"/>
              <a:ext cx="500066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dirty="0"/>
                <a:t>¿</a:t>
              </a:r>
            </a:p>
            <a:p>
              <a:r>
                <a:rPr lang="es-MX" dirty="0"/>
                <a:t>¡  </a:t>
              </a: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3786182" y="3279346"/>
              <a:ext cx="571504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dirty="0"/>
                <a:t>?</a:t>
              </a:r>
            </a:p>
            <a:p>
              <a:r>
                <a:rPr lang="es-MX" dirty="0"/>
                <a:t>‘</a:t>
              </a:r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3000364" y="4214818"/>
              <a:ext cx="571504" cy="7143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42" name="41 Grupo"/>
            <p:cNvGrpSpPr/>
            <p:nvPr/>
          </p:nvGrpSpPr>
          <p:grpSpPr>
            <a:xfrm>
              <a:off x="2285984" y="4211429"/>
              <a:ext cx="500066" cy="658473"/>
              <a:chOff x="3000364" y="4640057"/>
              <a:chExt cx="500066" cy="658473"/>
            </a:xfrm>
          </p:grpSpPr>
          <p:sp>
            <p:nvSpPr>
              <p:cNvPr id="35" name="34 CuadroTexto"/>
              <p:cNvSpPr txBox="1"/>
              <p:nvPr/>
            </p:nvSpPr>
            <p:spPr>
              <a:xfrm>
                <a:off x="3000364" y="4640057"/>
                <a:ext cx="500066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s-MX" dirty="0"/>
              </a:p>
              <a:p>
                <a:r>
                  <a:rPr lang="es-MX" dirty="0"/>
                  <a:t>  </a:t>
                </a:r>
              </a:p>
            </p:txBody>
          </p:sp>
          <p:sp>
            <p:nvSpPr>
              <p:cNvPr id="36" name="35 Rectángulo"/>
              <p:cNvSpPr/>
              <p:nvPr/>
            </p:nvSpPr>
            <p:spPr>
              <a:xfrm>
                <a:off x="3214678" y="4857760"/>
                <a:ext cx="255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dirty="0"/>
                  <a:t>[</a:t>
                </a:r>
              </a:p>
            </p:txBody>
          </p:sp>
          <p:sp>
            <p:nvSpPr>
              <p:cNvPr id="40" name="39 Rectángulo"/>
              <p:cNvSpPr/>
              <p:nvPr/>
            </p:nvSpPr>
            <p:spPr>
              <a:xfrm>
                <a:off x="3000364" y="4643446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dirty="0"/>
                  <a:t>^</a:t>
                </a:r>
              </a:p>
            </p:txBody>
          </p:sp>
          <p:sp>
            <p:nvSpPr>
              <p:cNvPr id="41" name="40 Rectángulo"/>
              <p:cNvSpPr/>
              <p:nvPr/>
            </p:nvSpPr>
            <p:spPr>
              <a:xfrm>
                <a:off x="3034124" y="4929198"/>
                <a:ext cx="2519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dirty="0"/>
                  <a:t>`</a:t>
                </a:r>
              </a:p>
            </p:txBody>
          </p:sp>
        </p:grpSp>
        <p:sp>
          <p:nvSpPr>
            <p:cNvPr id="43" name="42 CuadroTexto"/>
            <p:cNvSpPr txBox="1"/>
            <p:nvPr/>
          </p:nvSpPr>
          <p:spPr>
            <a:xfrm>
              <a:off x="3071802" y="4159757"/>
              <a:ext cx="46358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4400" b="1" dirty="0"/>
                <a:t>a</a:t>
              </a:r>
            </a:p>
          </p:txBody>
        </p:sp>
        <p:grpSp>
          <p:nvGrpSpPr>
            <p:cNvPr id="44" name="43 Grupo"/>
            <p:cNvGrpSpPr/>
            <p:nvPr/>
          </p:nvGrpSpPr>
          <p:grpSpPr>
            <a:xfrm>
              <a:off x="2357422" y="5068684"/>
              <a:ext cx="714380" cy="932083"/>
              <a:chOff x="2786050" y="928670"/>
              <a:chExt cx="785818" cy="714380"/>
            </a:xfrm>
          </p:grpSpPr>
          <p:sp>
            <p:nvSpPr>
              <p:cNvPr id="45" name="44 Flecha arriba"/>
              <p:cNvSpPr/>
              <p:nvPr/>
            </p:nvSpPr>
            <p:spPr>
              <a:xfrm>
                <a:off x="2864632" y="931268"/>
                <a:ext cx="642942" cy="500066"/>
              </a:xfrm>
              <a:prstGeom prst="upArrow">
                <a:avLst/>
              </a:prstGeom>
              <a:ln w="31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6" name="45 Rectángulo"/>
              <p:cNvSpPr/>
              <p:nvPr/>
            </p:nvSpPr>
            <p:spPr>
              <a:xfrm>
                <a:off x="2786050" y="928670"/>
                <a:ext cx="785818" cy="7143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47" name="46 Rectángulo"/>
            <p:cNvSpPr/>
            <p:nvPr/>
          </p:nvSpPr>
          <p:spPr>
            <a:xfrm>
              <a:off x="3214678" y="5140123"/>
              <a:ext cx="571504" cy="7143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3298548" y="5068685"/>
              <a:ext cx="48763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4400" b="1" dirty="0"/>
                <a:t>b</a:t>
              </a:r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2571736" y="925281"/>
              <a:ext cx="704039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s-MX" sz="1000" b="1" dirty="0"/>
                <a:t>sostenido</a:t>
              </a:r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2357422" y="5754547"/>
              <a:ext cx="704039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s-MX" sz="1000" b="1" dirty="0"/>
                <a:t>sostenido</a:t>
              </a:r>
            </a:p>
          </p:txBody>
        </p:sp>
        <p:grpSp>
          <p:nvGrpSpPr>
            <p:cNvPr id="55" name="54 Grupo"/>
            <p:cNvGrpSpPr/>
            <p:nvPr/>
          </p:nvGrpSpPr>
          <p:grpSpPr>
            <a:xfrm>
              <a:off x="2928926" y="3211296"/>
              <a:ext cx="714380" cy="932083"/>
              <a:chOff x="2786050" y="928670"/>
              <a:chExt cx="785818" cy="714380"/>
            </a:xfrm>
          </p:grpSpPr>
          <p:sp>
            <p:nvSpPr>
              <p:cNvPr id="56" name="55 Flecha arriba"/>
              <p:cNvSpPr/>
              <p:nvPr/>
            </p:nvSpPr>
            <p:spPr>
              <a:xfrm>
                <a:off x="2864632" y="931268"/>
                <a:ext cx="642942" cy="500066"/>
              </a:xfrm>
              <a:prstGeom prst="upArrow">
                <a:avLst/>
              </a:prstGeom>
              <a:ln w="31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7" name="56 Rectángulo"/>
              <p:cNvSpPr/>
              <p:nvPr/>
            </p:nvSpPr>
            <p:spPr>
              <a:xfrm>
                <a:off x="2786050" y="928670"/>
                <a:ext cx="785818" cy="7143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58" name="57 CuadroTexto"/>
            <p:cNvSpPr txBox="1"/>
            <p:nvPr/>
          </p:nvSpPr>
          <p:spPr>
            <a:xfrm>
              <a:off x="2939267" y="3857628"/>
              <a:ext cx="704039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s-MX" sz="1000" b="1" dirty="0"/>
                <a:t>sostenido</a:t>
              </a:r>
            </a:p>
          </p:txBody>
        </p:sp>
        <p:grpSp>
          <p:nvGrpSpPr>
            <p:cNvPr id="59" name="58 Grupo"/>
            <p:cNvGrpSpPr/>
            <p:nvPr/>
          </p:nvGrpSpPr>
          <p:grpSpPr>
            <a:xfrm>
              <a:off x="2714612" y="1285860"/>
              <a:ext cx="714380" cy="932083"/>
              <a:chOff x="2786050" y="928670"/>
              <a:chExt cx="785818" cy="714380"/>
            </a:xfrm>
          </p:grpSpPr>
          <p:sp>
            <p:nvSpPr>
              <p:cNvPr id="60" name="59 Flecha arriba"/>
              <p:cNvSpPr/>
              <p:nvPr/>
            </p:nvSpPr>
            <p:spPr>
              <a:xfrm>
                <a:off x="2864632" y="928670"/>
                <a:ext cx="642942" cy="500066"/>
              </a:xfrm>
              <a:prstGeom prst="upArrow">
                <a:avLst/>
              </a:prstGeom>
              <a:ln w="31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1" name="60 Rectángulo"/>
              <p:cNvSpPr/>
              <p:nvPr/>
            </p:nvSpPr>
            <p:spPr>
              <a:xfrm>
                <a:off x="2786050" y="928670"/>
                <a:ext cx="785818" cy="7143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62" name="61 Grupo"/>
            <p:cNvGrpSpPr/>
            <p:nvPr/>
          </p:nvGrpSpPr>
          <p:grpSpPr>
            <a:xfrm>
              <a:off x="2571736" y="353777"/>
              <a:ext cx="714380" cy="785818"/>
              <a:chOff x="2786050" y="928670"/>
              <a:chExt cx="785818" cy="714380"/>
            </a:xfrm>
          </p:grpSpPr>
          <p:sp>
            <p:nvSpPr>
              <p:cNvPr id="63" name="62 Flecha arriba"/>
              <p:cNvSpPr/>
              <p:nvPr/>
            </p:nvSpPr>
            <p:spPr>
              <a:xfrm>
                <a:off x="2864632" y="988202"/>
                <a:ext cx="642942" cy="500066"/>
              </a:xfrm>
              <a:prstGeom prst="upArrow">
                <a:avLst/>
              </a:prstGeom>
              <a:ln w="31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4" name="63 Rectángulo"/>
              <p:cNvSpPr/>
              <p:nvPr/>
            </p:nvSpPr>
            <p:spPr>
              <a:xfrm>
                <a:off x="2786050" y="928670"/>
                <a:ext cx="785818" cy="7143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65" name="64 CuadroTexto"/>
            <p:cNvSpPr txBox="1"/>
            <p:nvPr/>
          </p:nvSpPr>
          <p:spPr>
            <a:xfrm>
              <a:off x="2714612" y="1928802"/>
              <a:ext cx="704039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s-MX" sz="1000" b="1" dirty="0"/>
                <a:t>sostenido</a:t>
              </a:r>
            </a:p>
          </p:txBody>
        </p:sp>
        <p:sp>
          <p:nvSpPr>
            <p:cNvPr id="66" name="65 CuadroTexto"/>
            <p:cNvSpPr txBox="1"/>
            <p:nvPr/>
          </p:nvSpPr>
          <p:spPr>
            <a:xfrm>
              <a:off x="180004" y="5925941"/>
              <a:ext cx="820096" cy="646331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MX" b="1" dirty="0" err="1"/>
                <a:t>Bloq</a:t>
              </a:r>
              <a:endParaRPr lang="es-MX" b="1" dirty="0"/>
            </a:p>
            <a:p>
              <a:r>
                <a:rPr lang="es-MX" b="1" dirty="0"/>
                <a:t>Mayus</a:t>
              </a:r>
            </a:p>
          </p:txBody>
        </p:sp>
        <p:sp>
          <p:nvSpPr>
            <p:cNvPr id="67" name="66 CuadroTexto"/>
            <p:cNvSpPr txBox="1"/>
            <p:nvPr/>
          </p:nvSpPr>
          <p:spPr>
            <a:xfrm>
              <a:off x="1000100" y="6068817"/>
              <a:ext cx="32861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000" b="1" dirty="0">
                  <a:latin typeface="Arial" pitchFamily="34" charset="0"/>
                  <a:cs typeface="Arial" pitchFamily="34" charset="0"/>
                </a:rPr>
                <a:t>Al presionarlo se </a:t>
              </a:r>
              <a:r>
                <a:rPr lang="es-MX" sz="1000" b="1" i="1" u="sng" dirty="0">
                  <a:latin typeface="Arial" pitchFamily="34" charset="0"/>
                  <a:cs typeface="Arial" pitchFamily="34" charset="0"/>
                </a:rPr>
                <a:t>prende un </a:t>
              </a:r>
              <a:r>
                <a:rPr lang="es-MX" sz="1000" b="1" i="1" dirty="0">
                  <a:latin typeface="Arial" pitchFamily="34" charset="0"/>
                  <a:cs typeface="Arial" pitchFamily="34" charset="0"/>
                </a:rPr>
                <a:t>foquito </a:t>
              </a:r>
              <a:r>
                <a:rPr lang="es-MX" sz="1000" b="1" dirty="0">
                  <a:latin typeface="Arial" pitchFamily="34" charset="0"/>
                  <a:cs typeface="Arial" pitchFamily="34" charset="0"/>
                </a:rPr>
                <a:t>(de lado derecho, arriba del teclado numérico, PRENDIDO indica que todo lo que escriba es en mayúsculas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7224" y="4214818"/>
              <a:ext cx="442913" cy="357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9" name="68 Rectángulo"/>
            <p:cNvSpPr/>
            <p:nvPr/>
          </p:nvSpPr>
          <p:spPr>
            <a:xfrm>
              <a:off x="142844" y="142852"/>
              <a:ext cx="4429156" cy="650085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71" name="70 Grupo"/>
          <p:cNvGrpSpPr/>
          <p:nvPr/>
        </p:nvGrpSpPr>
        <p:grpSpPr>
          <a:xfrm>
            <a:off x="4643438" y="71414"/>
            <a:ext cx="4429156" cy="6572296"/>
            <a:chOff x="142844" y="71414"/>
            <a:chExt cx="4429156" cy="6572296"/>
          </a:xfrm>
        </p:grpSpPr>
        <p:sp>
          <p:nvSpPr>
            <p:cNvPr id="72" name="71 CuadroTexto"/>
            <p:cNvSpPr txBox="1"/>
            <p:nvPr/>
          </p:nvSpPr>
          <p:spPr>
            <a:xfrm>
              <a:off x="142844" y="71414"/>
              <a:ext cx="41617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b="1" dirty="0">
                  <a:latin typeface="Arial" pitchFamily="34" charset="0"/>
                  <a:cs typeface="Arial" pitchFamily="34" charset="0"/>
                </a:rPr>
                <a:t>Para escribir las siguientes letras en el teclado</a:t>
              </a:r>
            </a:p>
          </p:txBody>
        </p:sp>
        <p:sp>
          <p:nvSpPr>
            <p:cNvPr id="73" name="72 CuadroTexto"/>
            <p:cNvSpPr txBox="1"/>
            <p:nvPr/>
          </p:nvSpPr>
          <p:spPr>
            <a:xfrm>
              <a:off x="190028" y="425215"/>
              <a:ext cx="369012" cy="76944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MX" sz="4400" b="1" dirty="0">
                  <a:latin typeface="Arial" pitchFamily="34" charset="0"/>
                  <a:cs typeface="Arial" pitchFamily="34" charset="0"/>
                </a:rPr>
                <a:t>¡</a:t>
              </a:r>
            </a:p>
          </p:txBody>
        </p:sp>
        <p:sp>
          <p:nvSpPr>
            <p:cNvPr id="74" name="73 CuadroTexto"/>
            <p:cNvSpPr txBox="1"/>
            <p:nvPr/>
          </p:nvSpPr>
          <p:spPr>
            <a:xfrm>
              <a:off x="190028" y="1353909"/>
              <a:ext cx="369012" cy="76944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MX" sz="4400" b="1" dirty="0">
                  <a:latin typeface="Arial" pitchFamily="34" charset="0"/>
                  <a:cs typeface="Arial" pitchFamily="34" charset="0"/>
                </a:rPr>
                <a:t>!</a:t>
              </a:r>
            </a:p>
          </p:txBody>
        </p:sp>
        <p:sp>
          <p:nvSpPr>
            <p:cNvPr id="75" name="74 CuadroTexto"/>
            <p:cNvSpPr txBox="1"/>
            <p:nvPr/>
          </p:nvSpPr>
          <p:spPr>
            <a:xfrm>
              <a:off x="185036" y="2298980"/>
              <a:ext cx="529312" cy="76944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MX" sz="4400" b="1" dirty="0">
                  <a:latin typeface="Arial" pitchFamily="34" charset="0"/>
                  <a:cs typeface="Arial" pitchFamily="34" charset="0"/>
                </a:rPr>
                <a:t>¿</a:t>
              </a:r>
            </a:p>
          </p:txBody>
        </p:sp>
        <p:sp>
          <p:nvSpPr>
            <p:cNvPr id="76" name="75 CuadroTexto"/>
            <p:cNvSpPr txBox="1"/>
            <p:nvPr/>
          </p:nvSpPr>
          <p:spPr>
            <a:xfrm>
              <a:off x="185036" y="3227674"/>
              <a:ext cx="529312" cy="76944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MX" sz="44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77" name="76 CuadroTexto"/>
            <p:cNvSpPr txBox="1"/>
            <p:nvPr/>
          </p:nvSpPr>
          <p:spPr>
            <a:xfrm>
              <a:off x="215493" y="4156368"/>
              <a:ext cx="498855" cy="7694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MX" sz="4400" b="1" dirty="0">
                  <a:latin typeface="Arial" pitchFamily="34" charset="0"/>
                  <a:cs typeface="Arial" pitchFamily="34" charset="0"/>
                </a:rPr>
                <a:t>á</a:t>
              </a:r>
            </a:p>
          </p:txBody>
        </p:sp>
        <p:sp>
          <p:nvSpPr>
            <p:cNvPr id="78" name="77 CuadroTexto"/>
            <p:cNvSpPr txBox="1"/>
            <p:nvPr/>
          </p:nvSpPr>
          <p:spPr>
            <a:xfrm>
              <a:off x="193957" y="5085062"/>
              <a:ext cx="591829" cy="7694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MX" sz="4400" b="1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79" name="78 CuadroTexto"/>
            <p:cNvSpPr txBox="1"/>
            <p:nvPr/>
          </p:nvSpPr>
          <p:spPr>
            <a:xfrm>
              <a:off x="571472" y="639529"/>
              <a:ext cx="20938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>
                  <a:latin typeface="Arial" pitchFamily="34" charset="0"/>
                  <a:cs typeface="Arial" pitchFamily="34" charset="0"/>
                </a:rPr>
                <a:t>Abrir signo de admiración</a:t>
              </a:r>
            </a:p>
          </p:txBody>
        </p:sp>
        <p:sp>
          <p:nvSpPr>
            <p:cNvPr id="80" name="79 CuadroTexto"/>
            <p:cNvSpPr txBox="1"/>
            <p:nvPr/>
          </p:nvSpPr>
          <p:spPr>
            <a:xfrm>
              <a:off x="571472" y="1484643"/>
              <a:ext cx="2185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>
                  <a:latin typeface="Arial" pitchFamily="34" charset="0"/>
                  <a:cs typeface="Arial" pitchFamily="34" charset="0"/>
                </a:rPr>
                <a:t>Cerrar signo de admiración</a:t>
              </a:r>
            </a:p>
          </p:txBody>
        </p:sp>
        <p:sp>
          <p:nvSpPr>
            <p:cNvPr id="81" name="80 CuadroTexto"/>
            <p:cNvSpPr txBox="1"/>
            <p:nvPr/>
          </p:nvSpPr>
          <p:spPr>
            <a:xfrm>
              <a:off x="671577" y="2496917"/>
              <a:ext cx="22573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>
                  <a:latin typeface="Arial" pitchFamily="34" charset="0"/>
                  <a:cs typeface="Arial" pitchFamily="34" charset="0"/>
                </a:rPr>
                <a:t>Abrir signo de interrogación</a:t>
              </a:r>
            </a:p>
          </p:txBody>
        </p:sp>
        <p:sp>
          <p:nvSpPr>
            <p:cNvPr id="82" name="81 CuadroTexto"/>
            <p:cNvSpPr txBox="1"/>
            <p:nvPr/>
          </p:nvSpPr>
          <p:spPr>
            <a:xfrm>
              <a:off x="642910" y="3354173"/>
              <a:ext cx="2348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>
                  <a:latin typeface="Arial" pitchFamily="34" charset="0"/>
                  <a:cs typeface="Arial" pitchFamily="34" charset="0"/>
                </a:rPr>
                <a:t>Cerrar signo de interrogación</a:t>
              </a:r>
            </a:p>
          </p:txBody>
        </p:sp>
        <p:sp>
          <p:nvSpPr>
            <p:cNvPr id="83" name="82 CuadroTexto"/>
            <p:cNvSpPr txBox="1"/>
            <p:nvPr/>
          </p:nvSpPr>
          <p:spPr>
            <a:xfrm>
              <a:off x="673042" y="4500570"/>
              <a:ext cx="16129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>
                  <a:latin typeface="Arial" pitchFamily="34" charset="0"/>
                  <a:cs typeface="Arial" pitchFamily="34" charset="0"/>
                </a:rPr>
                <a:t>Acento en una letra</a:t>
              </a:r>
            </a:p>
          </p:txBody>
        </p:sp>
        <p:sp>
          <p:nvSpPr>
            <p:cNvPr id="84" name="83 CuadroTexto"/>
            <p:cNvSpPr txBox="1"/>
            <p:nvPr/>
          </p:nvSpPr>
          <p:spPr>
            <a:xfrm>
              <a:off x="750195" y="5291752"/>
              <a:ext cx="16786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>
                  <a:latin typeface="Arial" pitchFamily="34" charset="0"/>
                  <a:cs typeface="Arial" pitchFamily="34" charset="0"/>
                </a:rPr>
                <a:t>Una letra mayúscula</a:t>
              </a:r>
            </a:p>
          </p:txBody>
        </p:sp>
        <p:sp>
          <p:nvSpPr>
            <p:cNvPr id="85" name="84 CuadroTexto"/>
            <p:cNvSpPr txBox="1"/>
            <p:nvPr/>
          </p:nvSpPr>
          <p:spPr>
            <a:xfrm>
              <a:off x="3428992" y="496654"/>
              <a:ext cx="500066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dirty="0"/>
                <a:t>¿</a:t>
              </a:r>
            </a:p>
            <a:p>
              <a:r>
                <a:rPr lang="es-MX" dirty="0"/>
                <a:t>¡</a:t>
              </a:r>
            </a:p>
          </p:txBody>
        </p:sp>
        <p:sp>
          <p:nvSpPr>
            <p:cNvPr id="86" name="85 CuadroTexto"/>
            <p:cNvSpPr txBox="1"/>
            <p:nvPr/>
          </p:nvSpPr>
          <p:spPr>
            <a:xfrm>
              <a:off x="3571868" y="1421958"/>
              <a:ext cx="500066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dirty="0"/>
                <a:t>!</a:t>
              </a:r>
            </a:p>
            <a:p>
              <a:r>
                <a:rPr lang="es-MX" dirty="0"/>
                <a:t>1  I</a:t>
              </a:r>
            </a:p>
          </p:txBody>
        </p:sp>
        <p:sp>
          <p:nvSpPr>
            <p:cNvPr id="87" name="86 CuadroTexto"/>
            <p:cNvSpPr txBox="1"/>
            <p:nvPr/>
          </p:nvSpPr>
          <p:spPr>
            <a:xfrm>
              <a:off x="3000364" y="2354041"/>
              <a:ext cx="500066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dirty="0"/>
                <a:t>¿</a:t>
              </a:r>
            </a:p>
            <a:p>
              <a:r>
                <a:rPr lang="es-MX" dirty="0"/>
                <a:t>¡  </a:t>
              </a:r>
            </a:p>
          </p:txBody>
        </p:sp>
        <p:sp>
          <p:nvSpPr>
            <p:cNvPr id="88" name="87 CuadroTexto"/>
            <p:cNvSpPr txBox="1"/>
            <p:nvPr/>
          </p:nvSpPr>
          <p:spPr>
            <a:xfrm>
              <a:off x="3786182" y="3279346"/>
              <a:ext cx="571504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dirty="0"/>
                <a:t>?</a:t>
              </a:r>
            </a:p>
            <a:p>
              <a:r>
                <a:rPr lang="es-MX" dirty="0"/>
                <a:t>‘</a:t>
              </a:r>
            </a:p>
          </p:txBody>
        </p:sp>
        <p:sp>
          <p:nvSpPr>
            <p:cNvPr id="89" name="88 Rectángulo"/>
            <p:cNvSpPr/>
            <p:nvPr/>
          </p:nvSpPr>
          <p:spPr>
            <a:xfrm>
              <a:off x="3000364" y="4214818"/>
              <a:ext cx="571504" cy="7143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90" name="41 Grupo"/>
            <p:cNvGrpSpPr/>
            <p:nvPr/>
          </p:nvGrpSpPr>
          <p:grpSpPr>
            <a:xfrm>
              <a:off x="2285984" y="4211429"/>
              <a:ext cx="500066" cy="658473"/>
              <a:chOff x="3000364" y="4640057"/>
              <a:chExt cx="500066" cy="658473"/>
            </a:xfrm>
          </p:grpSpPr>
          <p:sp>
            <p:nvSpPr>
              <p:cNvPr id="114" name="113 CuadroTexto"/>
              <p:cNvSpPr txBox="1"/>
              <p:nvPr/>
            </p:nvSpPr>
            <p:spPr>
              <a:xfrm>
                <a:off x="3000364" y="4640057"/>
                <a:ext cx="500066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s-MX" dirty="0"/>
              </a:p>
              <a:p>
                <a:r>
                  <a:rPr lang="es-MX" dirty="0"/>
                  <a:t>  </a:t>
                </a:r>
              </a:p>
            </p:txBody>
          </p:sp>
          <p:sp>
            <p:nvSpPr>
              <p:cNvPr id="115" name="114 Rectángulo"/>
              <p:cNvSpPr/>
              <p:nvPr/>
            </p:nvSpPr>
            <p:spPr>
              <a:xfrm>
                <a:off x="3214678" y="4857760"/>
                <a:ext cx="255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dirty="0"/>
                  <a:t>[</a:t>
                </a:r>
              </a:p>
            </p:txBody>
          </p:sp>
          <p:sp>
            <p:nvSpPr>
              <p:cNvPr id="116" name="115 Rectángulo"/>
              <p:cNvSpPr/>
              <p:nvPr/>
            </p:nvSpPr>
            <p:spPr>
              <a:xfrm>
                <a:off x="3000364" y="4643446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dirty="0"/>
                  <a:t>^</a:t>
                </a:r>
              </a:p>
            </p:txBody>
          </p:sp>
          <p:sp>
            <p:nvSpPr>
              <p:cNvPr id="117" name="116 Rectángulo"/>
              <p:cNvSpPr/>
              <p:nvPr/>
            </p:nvSpPr>
            <p:spPr>
              <a:xfrm>
                <a:off x="3034124" y="4929198"/>
                <a:ext cx="2519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dirty="0"/>
                  <a:t>`</a:t>
                </a:r>
              </a:p>
            </p:txBody>
          </p:sp>
        </p:grpSp>
        <p:sp>
          <p:nvSpPr>
            <p:cNvPr id="91" name="90 CuadroTexto"/>
            <p:cNvSpPr txBox="1"/>
            <p:nvPr/>
          </p:nvSpPr>
          <p:spPr>
            <a:xfrm>
              <a:off x="3071802" y="4159757"/>
              <a:ext cx="46358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4400" b="1" dirty="0"/>
                <a:t>a</a:t>
              </a:r>
            </a:p>
          </p:txBody>
        </p:sp>
        <p:grpSp>
          <p:nvGrpSpPr>
            <p:cNvPr id="92" name="43 Grupo"/>
            <p:cNvGrpSpPr/>
            <p:nvPr/>
          </p:nvGrpSpPr>
          <p:grpSpPr>
            <a:xfrm>
              <a:off x="2357422" y="5068684"/>
              <a:ext cx="714380" cy="932083"/>
              <a:chOff x="2786050" y="928670"/>
              <a:chExt cx="785818" cy="714380"/>
            </a:xfrm>
          </p:grpSpPr>
          <p:sp>
            <p:nvSpPr>
              <p:cNvPr id="112" name="111 Flecha arriba"/>
              <p:cNvSpPr/>
              <p:nvPr/>
            </p:nvSpPr>
            <p:spPr>
              <a:xfrm>
                <a:off x="2864632" y="931268"/>
                <a:ext cx="642942" cy="500066"/>
              </a:xfrm>
              <a:prstGeom prst="upArrow">
                <a:avLst/>
              </a:prstGeom>
              <a:ln w="31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3" name="112 Rectángulo"/>
              <p:cNvSpPr/>
              <p:nvPr/>
            </p:nvSpPr>
            <p:spPr>
              <a:xfrm>
                <a:off x="2786050" y="928670"/>
                <a:ext cx="785818" cy="7143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93" name="92 Rectángulo"/>
            <p:cNvSpPr/>
            <p:nvPr/>
          </p:nvSpPr>
          <p:spPr>
            <a:xfrm>
              <a:off x="3214678" y="5140123"/>
              <a:ext cx="571504" cy="7143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4" name="93 CuadroTexto"/>
            <p:cNvSpPr txBox="1"/>
            <p:nvPr/>
          </p:nvSpPr>
          <p:spPr>
            <a:xfrm>
              <a:off x="3298548" y="5068685"/>
              <a:ext cx="48763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4400" b="1" dirty="0"/>
                <a:t>b</a:t>
              </a:r>
            </a:p>
          </p:txBody>
        </p:sp>
        <p:sp>
          <p:nvSpPr>
            <p:cNvPr id="95" name="94 CuadroTexto"/>
            <p:cNvSpPr txBox="1"/>
            <p:nvPr/>
          </p:nvSpPr>
          <p:spPr>
            <a:xfrm>
              <a:off x="2571736" y="925281"/>
              <a:ext cx="704039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s-MX" sz="1000" b="1" dirty="0"/>
                <a:t>sostenido</a:t>
              </a:r>
            </a:p>
          </p:txBody>
        </p:sp>
        <p:sp>
          <p:nvSpPr>
            <p:cNvPr id="96" name="95 CuadroTexto"/>
            <p:cNvSpPr txBox="1"/>
            <p:nvPr/>
          </p:nvSpPr>
          <p:spPr>
            <a:xfrm>
              <a:off x="2357422" y="5754547"/>
              <a:ext cx="704039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s-MX" sz="1000" b="1" dirty="0"/>
                <a:t>sostenido</a:t>
              </a:r>
            </a:p>
          </p:txBody>
        </p:sp>
        <p:grpSp>
          <p:nvGrpSpPr>
            <p:cNvPr id="97" name="54 Grupo"/>
            <p:cNvGrpSpPr/>
            <p:nvPr/>
          </p:nvGrpSpPr>
          <p:grpSpPr>
            <a:xfrm>
              <a:off x="2928926" y="3211296"/>
              <a:ext cx="714380" cy="932083"/>
              <a:chOff x="2786050" y="928670"/>
              <a:chExt cx="785818" cy="714380"/>
            </a:xfrm>
          </p:grpSpPr>
          <p:sp>
            <p:nvSpPr>
              <p:cNvPr id="110" name="109 Flecha arriba"/>
              <p:cNvSpPr/>
              <p:nvPr/>
            </p:nvSpPr>
            <p:spPr>
              <a:xfrm>
                <a:off x="2864632" y="931268"/>
                <a:ext cx="642942" cy="500066"/>
              </a:xfrm>
              <a:prstGeom prst="upArrow">
                <a:avLst/>
              </a:prstGeom>
              <a:ln w="31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1" name="110 Rectángulo"/>
              <p:cNvSpPr/>
              <p:nvPr/>
            </p:nvSpPr>
            <p:spPr>
              <a:xfrm>
                <a:off x="2786050" y="928670"/>
                <a:ext cx="785818" cy="7143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98" name="97 CuadroTexto"/>
            <p:cNvSpPr txBox="1"/>
            <p:nvPr/>
          </p:nvSpPr>
          <p:spPr>
            <a:xfrm>
              <a:off x="2939267" y="3857628"/>
              <a:ext cx="704039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s-MX" sz="1000" b="1" dirty="0"/>
                <a:t>sostenido</a:t>
              </a:r>
            </a:p>
          </p:txBody>
        </p:sp>
        <p:grpSp>
          <p:nvGrpSpPr>
            <p:cNvPr id="99" name="58 Grupo"/>
            <p:cNvGrpSpPr/>
            <p:nvPr/>
          </p:nvGrpSpPr>
          <p:grpSpPr>
            <a:xfrm>
              <a:off x="2714612" y="1285860"/>
              <a:ext cx="714380" cy="932083"/>
              <a:chOff x="2786050" y="928670"/>
              <a:chExt cx="785818" cy="714380"/>
            </a:xfrm>
          </p:grpSpPr>
          <p:sp>
            <p:nvSpPr>
              <p:cNvPr id="108" name="107 Flecha arriba"/>
              <p:cNvSpPr/>
              <p:nvPr/>
            </p:nvSpPr>
            <p:spPr>
              <a:xfrm>
                <a:off x="2864632" y="928670"/>
                <a:ext cx="642942" cy="500066"/>
              </a:xfrm>
              <a:prstGeom prst="upArrow">
                <a:avLst/>
              </a:prstGeom>
              <a:ln w="31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9" name="108 Rectángulo"/>
              <p:cNvSpPr/>
              <p:nvPr/>
            </p:nvSpPr>
            <p:spPr>
              <a:xfrm>
                <a:off x="2786050" y="928670"/>
                <a:ext cx="785818" cy="7143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100" name="61 Grupo"/>
            <p:cNvGrpSpPr/>
            <p:nvPr/>
          </p:nvGrpSpPr>
          <p:grpSpPr>
            <a:xfrm>
              <a:off x="2571736" y="353778"/>
              <a:ext cx="714380" cy="785819"/>
              <a:chOff x="2786050" y="928670"/>
              <a:chExt cx="785818" cy="714380"/>
            </a:xfrm>
          </p:grpSpPr>
          <p:sp>
            <p:nvSpPr>
              <p:cNvPr id="106" name="105 Flecha arriba"/>
              <p:cNvSpPr/>
              <p:nvPr/>
            </p:nvSpPr>
            <p:spPr>
              <a:xfrm>
                <a:off x="2864632" y="988202"/>
                <a:ext cx="642942" cy="500066"/>
              </a:xfrm>
              <a:prstGeom prst="upArrow">
                <a:avLst/>
              </a:prstGeom>
              <a:ln w="31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7" name="106 Rectángulo"/>
              <p:cNvSpPr/>
              <p:nvPr/>
            </p:nvSpPr>
            <p:spPr>
              <a:xfrm>
                <a:off x="2786050" y="928670"/>
                <a:ext cx="785818" cy="7143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01" name="100 CuadroTexto"/>
            <p:cNvSpPr txBox="1"/>
            <p:nvPr/>
          </p:nvSpPr>
          <p:spPr>
            <a:xfrm>
              <a:off x="2714612" y="1928802"/>
              <a:ext cx="704039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s-MX" sz="1000" b="1" dirty="0"/>
                <a:t>sostenido</a:t>
              </a:r>
            </a:p>
          </p:txBody>
        </p:sp>
        <p:sp>
          <p:nvSpPr>
            <p:cNvPr id="102" name="101 CuadroTexto"/>
            <p:cNvSpPr txBox="1"/>
            <p:nvPr/>
          </p:nvSpPr>
          <p:spPr>
            <a:xfrm>
              <a:off x="180004" y="5925941"/>
              <a:ext cx="820096" cy="646331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MX" b="1" dirty="0" err="1"/>
                <a:t>Bloq</a:t>
              </a:r>
              <a:endParaRPr lang="es-MX" b="1" dirty="0"/>
            </a:p>
            <a:p>
              <a:r>
                <a:rPr lang="es-MX" b="1" dirty="0"/>
                <a:t>Mayus</a:t>
              </a:r>
            </a:p>
          </p:txBody>
        </p:sp>
        <p:sp>
          <p:nvSpPr>
            <p:cNvPr id="103" name="102 CuadroTexto"/>
            <p:cNvSpPr txBox="1"/>
            <p:nvPr/>
          </p:nvSpPr>
          <p:spPr>
            <a:xfrm>
              <a:off x="1000100" y="6068817"/>
              <a:ext cx="32861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000" b="1" dirty="0">
                  <a:latin typeface="Arial" pitchFamily="34" charset="0"/>
                  <a:cs typeface="Arial" pitchFamily="34" charset="0"/>
                </a:rPr>
                <a:t>Al presionarlo se </a:t>
              </a:r>
              <a:r>
                <a:rPr lang="es-MX" sz="1000" b="1" i="1" u="sng" dirty="0">
                  <a:latin typeface="Arial" pitchFamily="34" charset="0"/>
                  <a:cs typeface="Arial" pitchFamily="34" charset="0"/>
                </a:rPr>
                <a:t>prende un </a:t>
              </a:r>
              <a:r>
                <a:rPr lang="es-MX" sz="1000" b="1" i="1" dirty="0">
                  <a:latin typeface="Arial" pitchFamily="34" charset="0"/>
                  <a:cs typeface="Arial" pitchFamily="34" charset="0"/>
                </a:rPr>
                <a:t>foquito </a:t>
              </a:r>
              <a:r>
                <a:rPr lang="es-MX" sz="1000" b="1" dirty="0">
                  <a:latin typeface="Arial" pitchFamily="34" charset="0"/>
                  <a:cs typeface="Arial" pitchFamily="34" charset="0"/>
                </a:rPr>
                <a:t>(de lado derecho, arriba del teclado numérico, PRENDIDO indica que todo lo que escriba es en mayúsculas</a:t>
              </a:r>
            </a:p>
          </p:txBody>
        </p:sp>
        <p:pic>
          <p:nvPicPr>
            <p:cNvPr id="10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7224" y="4214818"/>
              <a:ext cx="442913" cy="357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5" name="104 Rectángulo"/>
            <p:cNvSpPr/>
            <p:nvPr/>
          </p:nvSpPr>
          <p:spPr>
            <a:xfrm>
              <a:off x="142844" y="142852"/>
              <a:ext cx="4429156" cy="650085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7158" y="142852"/>
            <a:ext cx="478634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TECLA ENTER:  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En Word sirve para escribir en otro renglón.</a:t>
            </a: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TECLA DE ACENTOS: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Sirve para colocar los acentos en las palabras. (Primero la tecla de acento y luego la letra que lleva acento).</a:t>
            </a: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TECLA SHIFT: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Modificadora del teclado.</a:t>
            </a: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TECLA CON FLECHA HACIA LA IZQUIERDA: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Sirve para borrar de DERECHA a IZQUIERDA.</a:t>
            </a: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TECLA BLOQ MAYUSCULAS: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Sirve para utilizar las mayúsculas en las palabras y luego quitarlas.</a:t>
            </a: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TECLA SUPR: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Sirve para borrar hacia la derecha.</a:t>
            </a: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TECLA ESC: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Sirve para salir.</a:t>
            </a: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TECLA DE FLECHAS: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Para mover hacia arriba, abajo, derecha e izquierda, cuando ya están escritos los renglones.</a:t>
            </a: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BARRA ESPACIADORA: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Poner espacios.</a:t>
            </a: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TECLA DE SIGNOS DE INTERROGACIÓN: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Para abrir el signo se utiliza una tecla, para cerrar el signo se utiliza la tecla del signo junto con el </a:t>
            </a:r>
            <a:r>
              <a:rPr lang="es-MX" sz="1200" dirty="0" err="1">
                <a:latin typeface="Arial" pitchFamily="34" charset="0"/>
                <a:cs typeface="Arial" pitchFamily="34" charset="0"/>
              </a:rPr>
              <a:t>Shift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715140" y="71414"/>
            <a:ext cx="1271590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6715140" y="714356"/>
            <a:ext cx="1271590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6715140" y="1428736"/>
            <a:ext cx="1271590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6715140" y="2143116"/>
            <a:ext cx="1271590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6715140" y="2928934"/>
            <a:ext cx="1271590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6715140" y="3571876"/>
            <a:ext cx="1271590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6715140" y="4214818"/>
            <a:ext cx="1271590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6729434" y="4857760"/>
            <a:ext cx="1271590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5000628" y="355578"/>
            <a:ext cx="157163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5000628" y="998520"/>
            <a:ext cx="157163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5000628" y="1714488"/>
            <a:ext cx="157163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5072066" y="2427280"/>
            <a:ext cx="157163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5000628" y="3141660"/>
            <a:ext cx="157163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4929190" y="3784602"/>
            <a:ext cx="157163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4929190" y="4356106"/>
            <a:ext cx="157163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5000628" y="5000636"/>
            <a:ext cx="157163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5000628" y="5641990"/>
            <a:ext cx="157163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6715140" y="5500702"/>
            <a:ext cx="1271590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Rectángulo"/>
          <p:cNvSpPr/>
          <p:nvPr/>
        </p:nvSpPr>
        <p:spPr>
          <a:xfrm>
            <a:off x="6715140" y="6143644"/>
            <a:ext cx="1271590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5" name="24 Conector recto de flecha"/>
          <p:cNvCxnSpPr/>
          <p:nvPr/>
        </p:nvCxnSpPr>
        <p:spPr>
          <a:xfrm>
            <a:off x="5000628" y="6356370"/>
            <a:ext cx="157163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2EE8D88-7E6D-FC25-7C06-204E41AA2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66968"/>
            <a:ext cx="8684457" cy="467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95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176064" y="-27384"/>
            <a:ext cx="7772400" cy="1470025"/>
          </a:xfrm>
        </p:spPr>
        <p:txBody>
          <a:bodyPr/>
          <a:lstStyle/>
          <a:p>
            <a:r>
              <a:rPr lang="es-MX" dirty="0"/>
              <a:t>Vamos a preguntar utilizando</a:t>
            </a:r>
          </a:p>
        </p:txBody>
      </p:sp>
      <p:pic>
        <p:nvPicPr>
          <p:cNvPr id="1026" name="Picture 2" descr="Resultado de imagen para observ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273" y="1493887"/>
            <a:ext cx="4752975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Resultado de imagen para signos de interrogac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76628"/>
            <a:ext cx="1908212" cy="1696188"/>
          </a:xfrm>
          <a:prstGeom prst="rect">
            <a:avLst/>
          </a:prstGeom>
          <a:noFill/>
        </p:spPr>
      </p:pic>
      <p:sp>
        <p:nvSpPr>
          <p:cNvPr id="1030" name="AutoShape 6" descr="Resultado de imagen para signos de interrogac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07372" y="4869160"/>
            <a:ext cx="18366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AutoShape 2" descr="Cómo reasignar las teclas del teclado en una computadora con Windows 10 -  Noticias de tecnologia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pic>
        <p:nvPicPr>
          <p:cNvPr id="2052" name="Picture 4" descr="Dibujo de un teclado de computadora | Computer drawing, Computer keyboard,  Computer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93" y="846396"/>
            <a:ext cx="9057289" cy="50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854174" y="863203"/>
            <a:ext cx="2417970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6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ENTER</a:t>
            </a:r>
          </a:p>
        </p:txBody>
      </p:sp>
      <p:sp>
        <p:nvSpPr>
          <p:cNvPr id="8" name="Elipse 7"/>
          <p:cNvSpPr/>
          <p:nvPr/>
        </p:nvSpPr>
        <p:spPr>
          <a:xfrm>
            <a:off x="4788775" y="3245726"/>
            <a:ext cx="1158767" cy="111349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6" name="Rectángulo 5"/>
          <p:cNvSpPr/>
          <p:nvPr/>
        </p:nvSpPr>
        <p:spPr>
          <a:xfrm>
            <a:off x="5947542" y="1157886"/>
            <a:ext cx="1265183" cy="396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/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847259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AutoShape 2" descr="Cómo reasignar las teclas del teclado en una computadora con Windows 10 -  Noticias de tecnologia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pic>
        <p:nvPicPr>
          <p:cNvPr id="2052" name="Picture 4" descr="Dibujo de un teclado de computadora | Computer drawing, Computer keyboard,  Computer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93" y="846396"/>
            <a:ext cx="9057289" cy="50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/>
          <p:cNvSpPr/>
          <p:nvPr/>
        </p:nvSpPr>
        <p:spPr>
          <a:xfrm>
            <a:off x="1865528" y="4487261"/>
            <a:ext cx="2213799" cy="100271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1" name="Rectángulo 10"/>
          <p:cNvSpPr/>
          <p:nvPr/>
        </p:nvSpPr>
        <p:spPr>
          <a:xfrm>
            <a:off x="2673024" y="977504"/>
            <a:ext cx="3086101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6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</a:t>
            </a:r>
          </a:p>
        </p:txBody>
      </p:sp>
    </p:spTree>
    <p:extLst>
      <p:ext uri="{BB962C8B-B14F-4D97-AF65-F5344CB8AC3E}">
        <p14:creationId xmlns:p14="http://schemas.microsoft.com/office/powerpoint/2010/main" val="1585758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AutoShape 2" descr="Cómo reasignar las teclas del teclado en una computadora con Windows 10 -  Noticias de tecnologia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pic>
        <p:nvPicPr>
          <p:cNvPr id="2052" name="Picture 4" descr="Dibujo de un teclado de computadora | Computer drawing, Computer keyboard,  Computer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93" y="846396"/>
            <a:ext cx="9057289" cy="50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/>
          <p:cNvSpPr/>
          <p:nvPr/>
        </p:nvSpPr>
        <p:spPr>
          <a:xfrm>
            <a:off x="470280" y="4203483"/>
            <a:ext cx="807287" cy="6266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1" name="Rectángulo 10"/>
          <p:cNvSpPr/>
          <p:nvPr/>
        </p:nvSpPr>
        <p:spPr>
          <a:xfrm>
            <a:off x="3163380" y="977504"/>
            <a:ext cx="2105385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6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SHIFT</a:t>
            </a:r>
          </a:p>
        </p:txBody>
      </p:sp>
      <p:sp>
        <p:nvSpPr>
          <p:cNvPr id="8" name="Elipse 7"/>
          <p:cNvSpPr/>
          <p:nvPr/>
        </p:nvSpPr>
        <p:spPr>
          <a:xfrm>
            <a:off x="4552294" y="4203482"/>
            <a:ext cx="1347951" cy="6266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1710018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AutoShape 2" descr="Cómo reasignar las teclas del teclado en una computadora con Windows 10 -  Noticias de tecnologia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pic>
        <p:nvPicPr>
          <p:cNvPr id="2052" name="Picture 4" descr="Dibujo de un teclado de computadora | Computer drawing, Computer keyboard,  Computer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93" y="846396"/>
            <a:ext cx="9057289" cy="50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/>
          <p:cNvSpPr/>
          <p:nvPr/>
        </p:nvSpPr>
        <p:spPr>
          <a:xfrm>
            <a:off x="517576" y="3718693"/>
            <a:ext cx="807287" cy="6266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1" name="Rectángulo 10"/>
          <p:cNvSpPr/>
          <p:nvPr/>
        </p:nvSpPr>
        <p:spPr>
          <a:xfrm>
            <a:off x="1683264" y="977504"/>
            <a:ext cx="5065619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6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BLOQ  MAYUS</a:t>
            </a:r>
          </a:p>
        </p:txBody>
      </p:sp>
    </p:spTree>
    <p:extLst>
      <p:ext uri="{BB962C8B-B14F-4D97-AF65-F5344CB8AC3E}">
        <p14:creationId xmlns:p14="http://schemas.microsoft.com/office/powerpoint/2010/main" val="895846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AutoShape 2" descr="Cómo reasignar las teclas del teclado en una computadora con Windows 10 -  Noticias de tecnologia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pic>
        <p:nvPicPr>
          <p:cNvPr id="2052" name="Picture 4" descr="Dibujo de un teclado de computadora | Computer drawing, Computer keyboard,  Computer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93" y="846396"/>
            <a:ext cx="9057289" cy="50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/>
          <p:cNvSpPr/>
          <p:nvPr/>
        </p:nvSpPr>
        <p:spPr>
          <a:xfrm>
            <a:off x="5439104" y="4026121"/>
            <a:ext cx="1631731" cy="14638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1" name="Rectángulo 10"/>
          <p:cNvSpPr/>
          <p:nvPr/>
        </p:nvSpPr>
        <p:spPr>
          <a:xfrm>
            <a:off x="2853201" y="977504"/>
            <a:ext cx="2725747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6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Flechas</a:t>
            </a:r>
          </a:p>
        </p:txBody>
      </p:sp>
    </p:spTree>
    <p:extLst>
      <p:ext uri="{BB962C8B-B14F-4D97-AF65-F5344CB8AC3E}">
        <p14:creationId xmlns:p14="http://schemas.microsoft.com/office/powerpoint/2010/main" val="347988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 sin leyend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23042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Imagen sin leyend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05064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Imagen sin leyend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573016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Imagen sin leyend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124744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907704" y="188640"/>
            <a:ext cx="5475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solidFill>
                  <a:srgbClr val="FF0000"/>
                </a:solidFill>
              </a:rPr>
              <a:t>Partes de una computadora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AutoShape 2" descr="Cómo reasignar las teclas del teclado en una computadora con Windows 10 -  Noticias de tecnologia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pic>
        <p:nvPicPr>
          <p:cNvPr id="2052" name="Picture 4" descr="Dibujo de un teclado de computadora | Computer drawing, Computer keyboard,  Computer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93" y="846396"/>
            <a:ext cx="9057289" cy="50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/>
          <p:cNvSpPr/>
          <p:nvPr/>
        </p:nvSpPr>
        <p:spPr>
          <a:xfrm>
            <a:off x="5567123" y="3254472"/>
            <a:ext cx="815866" cy="6598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1" name="Rectángulo 10"/>
          <p:cNvSpPr/>
          <p:nvPr/>
        </p:nvSpPr>
        <p:spPr>
          <a:xfrm>
            <a:off x="3342116" y="977504"/>
            <a:ext cx="1747915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6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Supr</a:t>
            </a:r>
            <a:endParaRPr lang="es-ES" sz="6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6401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AutoShape 2" descr="Cómo reasignar las teclas del teclado en una computadora con Windows 10 -  Noticias de tecnologia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pic>
        <p:nvPicPr>
          <p:cNvPr id="2052" name="Picture 4" descr="Dibujo de un teclado de computadora | Computer drawing, Computer keyboard,  Computer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93" y="846396"/>
            <a:ext cx="9057289" cy="50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/>
          <p:cNvSpPr/>
          <p:nvPr/>
        </p:nvSpPr>
        <p:spPr>
          <a:xfrm>
            <a:off x="6832306" y="2816247"/>
            <a:ext cx="664198" cy="5950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1" name="Rectángulo 10"/>
          <p:cNvSpPr/>
          <p:nvPr/>
        </p:nvSpPr>
        <p:spPr>
          <a:xfrm>
            <a:off x="2405163" y="977504"/>
            <a:ext cx="3621825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6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Bloq</a:t>
            </a:r>
            <a:r>
              <a:rPr lang="es-ES" sz="6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</a:t>
            </a:r>
            <a:endParaRPr lang="es-ES" sz="6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9922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AutoShape 2" descr="Cómo reasignar las teclas del teclado en una computadora con Windows 10 -  Noticias de tecnologia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pic>
        <p:nvPicPr>
          <p:cNvPr id="2052" name="Picture 4" descr="Dibujo de un teclado de computadora | Computer drawing, Computer keyboard,  Computer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93" y="846396"/>
            <a:ext cx="9057289" cy="50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907057" y="863203"/>
            <a:ext cx="4312206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6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RETROCESO</a:t>
            </a:r>
          </a:p>
        </p:txBody>
      </p:sp>
      <p:sp>
        <p:nvSpPr>
          <p:cNvPr id="8" name="Elipse 7"/>
          <p:cNvSpPr/>
          <p:nvPr/>
        </p:nvSpPr>
        <p:spPr>
          <a:xfrm>
            <a:off x="4893712" y="2740333"/>
            <a:ext cx="852819" cy="7655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2188990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AutoShape 2" descr="Cómo reasignar las teclas del teclado en una computadora con Windows 10 -  Noticias de tecnologia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pic>
        <p:nvPicPr>
          <p:cNvPr id="2052" name="Picture 4" descr="Dibujo de un teclado de computadora | Computer drawing, Computer keyboard,  Computer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93" y="846396"/>
            <a:ext cx="9057289" cy="50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856051" y="863203"/>
            <a:ext cx="414216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6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¡</a:t>
            </a:r>
          </a:p>
        </p:txBody>
      </p:sp>
      <p:sp>
        <p:nvSpPr>
          <p:cNvPr id="6" name="Elipse 5"/>
          <p:cNvSpPr/>
          <p:nvPr/>
        </p:nvSpPr>
        <p:spPr>
          <a:xfrm>
            <a:off x="4776951" y="4134425"/>
            <a:ext cx="874988" cy="75485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8" name="Elipse 7"/>
          <p:cNvSpPr/>
          <p:nvPr/>
        </p:nvSpPr>
        <p:spPr>
          <a:xfrm>
            <a:off x="4434051" y="2802526"/>
            <a:ext cx="685801" cy="6442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387334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AutoShape 2" descr="Cómo reasignar las teclas del teclado en una computadora con Windows 10 -  Noticias de tecnologia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pic>
        <p:nvPicPr>
          <p:cNvPr id="2052" name="Picture 4" descr="Dibujo de un teclado de computadora | Computer drawing, Computer keyboard,  Computer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93" y="846396"/>
            <a:ext cx="9057289" cy="50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008964" y="977504"/>
            <a:ext cx="414216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6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  <p:sp>
        <p:nvSpPr>
          <p:cNvPr id="7" name="Elipse 6"/>
          <p:cNvSpPr/>
          <p:nvPr/>
        </p:nvSpPr>
        <p:spPr>
          <a:xfrm>
            <a:off x="4776951" y="4134425"/>
            <a:ext cx="874988" cy="75485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8" name="Elipse 7"/>
          <p:cNvSpPr/>
          <p:nvPr/>
        </p:nvSpPr>
        <p:spPr>
          <a:xfrm>
            <a:off x="733850" y="2802526"/>
            <a:ext cx="685801" cy="6442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614379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AutoShape 2" descr="Cómo reasignar las teclas del teclado en una computadora con Windows 10 -  Noticias de tecnologia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pic>
        <p:nvPicPr>
          <p:cNvPr id="2052" name="Picture 4" descr="Dibujo de un teclado de computadora | Computer drawing, Computer keyboard,  Computer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93" y="846396"/>
            <a:ext cx="9057289" cy="50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8"/>
          <p:cNvSpPr/>
          <p:nvPr/>
        </p:nvSpPr>
        <p:spPr>
          <a:xfrm>
            <a:off x="4776951" y="4134425"/>
            <a:ext cx="874988" cy="75485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0" name="Elipse 9"/>
          <p:cNvSpPr/>
          <p:nvPr/>
        </p:nvSpPr>
        <p:spPr>
          <a:xfrm>
            <a:off x="3748251" y="3724809"/>
            <a:ext cx="685801" cy="6442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1" name="Rectángulo 10"/>
          <p:cNvSpPr/>
          <p:nvPr/>
        </p:nvSpPr>
        <p:spPr>
          <a:xfrm>
            <a:off x="3968087" y="977504"/>
            <a:ext cx="495970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6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57F0FF-DF6A-7CBE-11B3-B0A3DFD48DC7}"/>
              </a:ext>
            </a:extLst>
          </p:cNvPr>
          <p:cNvSpPr txBox="1"/>
          <p:nvPr/>
        </p:nvSpPr>
        <p:spPr>
          <a:xfrm>
            <a:off x="7164288" y="1240084"/>
            <a:ext cx="102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Apagado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9FB2FA5E-8D17-502E-9DA2-768BB3006B2C}"/>
              </a:ext>
            </a:extLst>
          </p:cNvPr>
          <p:cNvCxnSpPr>
            <a:cxnSpLocks/>
          </p:cNvCxnSpPr>
          <p:nvPr/>
        </p:nvCxnSpPr>
        <p:spPr>
          <a:xfrm flipH="1">
            <a:off x="7380312" y="1600200"/>
            <a:ext cx="144016" cy="6046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093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AutoShape 2" descr="Cómo reasignar las teclas del teclado en una computadora con Windows 10 -  Noticias de tecnologia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pic>
        <p:nvPicPr>
          <p:cNvPr id="2052" name="Picture 4" descr="Dibujo de un teclado de computadora | Computer drawing, Computer keyboard,  Computer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93" y="846396"/>
            <a:ext cx="9057289" cy="50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/>
          <p:cNvSpPr/>
          <p:nvPr/>
        </p:nvSpPr>
        <p:spPr>
          <a:xfrm>
            <a:off x="387511" y="1956751"/>
            <a:ext cx="685801" cy="6442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1" name="Rectángulo 10"/>
          <p:cNvSpPr/>
          <p:nvPr/>
        </p:nvSpPr>
        <p:spPr>
          <a:xfrm>
            <a:off x="3520178" y="977504"/>
            <a:ext cx="1391792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66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ESC</a:t>
            </a:r>
            <a:endParaRPr lang="es-ES" sz="6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5201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1406" y="428604"/>
            <a:ext cx="2298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latin typeface="Arial" pitchFamily="34" charset="0"/>
                <a:cs typeface="Arial" pitchFamily="34" charset="0"/>
              </a:rPr>
              <a:t>Microsoft Office Word     </a:t>
            </a:r>
          </a:p>
        </p:txBody>
      </p:sp>
      <p:pic>
        <p:nvPicPr>
          <p:cNvPr id="1026" name="Picture 2" descr="Resultado de imagen para word"/>
          <p:cNvPicPr>
            <a:picLocks noChangeAspect="1" noChangeArrowheads="1"/>
          </p:cNvPicPr>
          <p:nvPr/>
        </p:nvPicPr>
        <p:blipFill>
          <a:blip r:embed="rId2"/>
          <a:srcRect l="21429" t="6429" r="24999" b="9999"/>
          <a:stretch>
            <a:fillRect/>
          </a:stretch>
        </p:blipFill>
        <p:spPr bwMode="auto">
          <a:xfrm>
            <a:off x="2143108" y="214290"/>
            <a:ext cx="785818" cy="766173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-32" y="1357298"/>
            <a:ext cx="1714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Arial" pitchFamily="34" charset="0"/>
                <a:cs typeface="Arial" pitchFamily="34" charset="0"/>
              </a:rPr>
              <a:t>Fuente</a:t>
            </a:r>
          </a:p>
          <a:p>
            <a:r>
              <a:rPr lang="es-MX" sz="1400" dirty="0">
                <a:latin typeface="Arial" pitchFamily="34" charset="0"/>
                <a:cs typeface="Arial" pitchFamily="34" charset="0"/>
              </a:rPr>
              <a:t>Tamaño</a:t>
            </a:r>
          </a:p>
          <a:p>
            <a:r>
              <a:rPr lang="es-MX" sz="1400" dirty="0">
                <a:latin typeface="Arial" pitchFamily="34" charset="0"/>
                <a:cs typeface="Arial" pitchFamily="34" charset="0"/>
              </a:rPr>
              <a:t>Cambio letra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1953" r="68565" b="81445"/>
          <a:stretch>
            <a:fillRect/>
          </a:stretch>
        </p:blipFill>
        <p:spPr bwMode="auto">
          <a:xfrm>
            <a:off x="1250139" y="1071546"/>
            <a:ext cx="2607481" cy="50006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11851" t="6364" r="74599" b="88197"/>
          <a:stretch>
            <a:fillRect/>
          </a:stretch>
        </p:blipFill>
        <p:spPr bwMode="auto">
          <a:xfrm>
            <a:off x="1214414" y="1643050"/>
            <a:ext cx="2571768" cy="42862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71406" y="2214554"/>
            <a:ext cx="36433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Arial" pitchFamily="34" charset="0"/>
                <a:cs typeface="Arial" pitchFamily="34" charset="0"/>
              </a:rPr>
              <a:t>Escribo la palabra y le doy a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ENTER</a:t>
            </a:r>
          </a:p>
          <a:p>
            <a:endParaRPr lang="es-MX" sz="1400" dirty="0">
              <a:latin typeface="Arial" pitchFamily="34" charset="0"/>
              <a:cs typeface="Arial" pitchFamily="34" charset="0"/>
            </a:endParaRPr>
          </a:p>
          <a:p>
            <a:r>
              <a:rPr lang="es-MX" sz="1600" b="1" dirty="0">
                <a:latin typeface="Arial" pitchFamily="34" charset="0"/>
                <a:cs typeface="Arial" pitchFamily="34" charset="0"/>
              </a:rPr>
              <a:t>Invento</a:t>
            </a:r>
          </a:p>
          <a:p>
            <a:r>
              <a:rPr lang="es-MX" sz="1600" b="1" dirty="0">
                <a:latin typeface="Arial" pitchFamily="34" charset="0"/>
                <a:cs typeface="Arial" pitchFamily="34" charset="0"/>
              </a:rPr>
              <a:t>Ballena</a:t>
            </a:r>
          </a:p>
          <a:p>
            <a:r>
              <a:rPr lang="es-MX" sz="1600" b="1" dirty="0">
                <a:latin typeface="Arial" pitchFamily="34" charset="0"/>
                <a:cs typeface="Arial" pitchFamily="34" charset="0"/>
              </a:rPr>
              <a:t>Caballo</a:t>
            </a:r>
          </a:p>
          <a:p>
            <a:r>
              <a:rPr lang="es-MX" sz="1600" b="1" dirty="0">
                <a:latin typeface="Arial" pitchFamily="34" charset="0"/>
                <a:cs typeface="Arial" pitchFamily="34" charset="0"/>
              </a:rPr>
              <a:t>Batalla</a:t>
            </a:r>
          </a:p>
          <a:p>
            <a:r>
              <a:rPr lang="es-MX" sz="1600" b="1" dirty="0">
                <a:latin typeface="Arial" pitchFamily="34" charset="0"/>
                <a:cs typeface="Arial" pitchFamily="34" charset="0"/>
              </a:rPr>
              <a:t>Cuervo</a:t>
            </a:r>
          </a:p>
          <a:p>
            <a:r>
              <a:rPr lang="es-MX" sz="1600" b="1" dirty="0">
                <a:latin typeface="Arial" pitchFamily="34" charset="0"/>
                <a:cs typeface="Arial" pitchFamily="34" charset="0"/>
              </a:rPr>
              <a:t>Borrego</a:t>
            </a:r>
          </a:p>
          <a:p>
            <a:r>
              <a:rPr lang="es-MX" sz="1600" b="1" dirty="0">
                <a:latin typeface="Arial" pitchFamily="34" charset="0"/>
                <a:cs typeface="Arial" pitchFamily="34" charset="0"/>
              </a:rPr>
              <a:t>Nuevo</a:t>
            </a:r>
          </a:p>
          <a:p>
            <a:r>
              <a:rPr lang="es-MX" sz="1600" b="1" dirty="0">
                <a:latin typeface="Arial" pitchFamily="34" charset="0"/>
                <a:cs typeface="Arial" pitchFamily="34" charset="0"/>
              </a:rPr>
              <a:t>Ábaco</a:t>
            </a:r>
          </a:p>
          <a:p>
            <a:r>
              <a:rPr lang="es-MX" sz="1600" b="1" dirty="0">
                <a:latin typeface="Arial" pitchFamily="34" charset="0"/>
                <a:cs typeface="Arial" pitchFamily="34" charset="0"/>
              </a:rPr>
              <a:t>Revisar</a:t>
            </a:r>
          </a:p>
          <a:p>
            <a:r>
              <a:rPr lang="es-MX" sz="1600" b="1" dirty="0">
                <a:latin typeface="Arial" pitchFamily="34" charset="0"/>
                <a:cs typeface="Arial" pitchFamily="34" charset="0"/>
              </a:rPr>
              <a:t>subida 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1142976" y="4143380"/>
            <a:ext cx="428628" cy="142874"/>
            <a:chOff x="4857752" y="3430194"/>
            <a:chExt cx="858050" cy="214708"/>
          </a:xfrm>
        </p:grpSpPr>
        <p:cxnSp>
          <p:nvCxnSpPr>
            <p:cNvPr id="16" name="15 Conector recto de flecha"/>
            <p:cNvCxnSpPr/>
            <p:nvPr/>
          </p:nvCxnSpPr>
          <p:spPr>
            <a:xfrm rot="10800000">
              <a:off x="4857752" y="3643314"/>
              <a:ext cx="85725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 rot="5400000">
              <a:off x="5608052" y="3536359"/>
              <a:ext cx="213915" cy="15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45 Grupo"/>
          <p:cNvGrpSpPr/>
          <p:nvPr/>
        </p:nvGrpSpPr>
        <p:grpSpPr>
          <a:xfrm>
            <a:off x="1000100" y="3857628"/>
            <a:ext cx="1285884" cy="1428760"/>
            <a:chOff x="5929322" y="500042"/>
            <a:chExt cx="1857389" cy="2286016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5930086" y="500042"/>
              <a:ext cx="1855860" cy="2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 rot="5400000">
              <a:off x="6644147" y="1642286"/>
              <a:ext cx="2283599" cy="1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 rot="10800000">
              <a:off x="6548706" y="2783641"/>
              <a:ext cx="1237240" cy="2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 rot="5400000" flipH="1" flipV="1">
              <a:off x="5917767" y="2130351"/>
              <a:ext cx="1284676" cy="243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 rot="10800000">
              <a:off x="5929322" y="1500174"/>
              <a:ext cx="618620" cy="2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 rot="5400000" flipH="1" flipV="1">
              <a:off x="5430625" y="999949"/>
              <a:ext cx="998923" cy="1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73 Grupo"/>
          <p:cNvGrpSpPr/>
          <p:nvPr/>
        </p:nvGrpSpPr>
        <p:grpSpPr>
          <a:xfrm>
            <a:off x="2928926" y="2571744"/>
            <a:ext cx="1143008" cy="1214446"/>
            <a:chOff x="6215074" y="3643314"/>
            <a:chExt cx="1643074" cy="1785950"/>
          </a:xfrm>
        </p:grpSpPr>
        <p:sp>
          <p:nvSpPr>
            <p:cNvPr id="26" name="25 CuadroTexto"/>
            <p:cNvSpPr txBox="1"/>
            <p:nvPr/>
          </p:nvSpPr>
          <p:spPr>
            <a:xfrm>
              <a:off x="6786578" y="4857760"/>
              <a:ext cx="714380" cy="407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 err="1"/>
                <a:t>Intro</a:t>
              </a:r>
              <a:endParaRPr lang="es-MX" sz="1200" dirty="0"/>
            </a:p>
          </p:txBody>
        </p:sp>
        <p:grpSp>
          <p:nvGrpSpPr>
            <p:cNvPr id="47" name="46 Grupo"/>
            <p:cNvGrpSpPr/>
            <p:nvPr/>
          </p:nvGrpSpPr>
          <p:grpSpPr>
            <a:xfrm>
              <a:off x="7358082" y="4714884"/>
              <a:ext cx="285752" cy="357190"/>
              <a:chOff x="4857752" y="3430194"/>
              <a:chExt cx="858050" cy="214708"/>
            </a:xfrm>
          </p:grpSpPr>
          <p:cxnSp>
            <p:nvCxnSpPr>
              <p:cNvPr id="48" name="47 Conector recto de flecha"/>
              <p:cNvCxnSpPr/>
              <p:nvPr/>
            </p:nvCxnSpPr>
            <p:spPr>
              <a:xfrm rot="10800000">
                <a:off x="4857752" y="3643314"/>
                <a:ext cx="85725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48 Conector recto"/>
              <p:cNvCxnSpPr/>
              <p:nvPr/>
            </p:nvCxnSpPr>
            <p:spPr>
              <a:xfrm rot="5400000">
                <a:off x="5608052" y="3536359"/>
                <a:ext cx="213915" cy="15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49 Grupo"/>
            <p:cNvGrpSpPr/>
            <p:nvPr/>
          </p:nvGrpSpPr>
          <p:grpSpPr>
            <a:xfrm>
              <a:off x="6215074" y="3643314"/>
              <a:ext cx="1643074" cy="1785950"/>
              <a:chOff x="5929322" y="500042"/>
              <a:chExt cx="1857389" cy="2286016"/>
            </a:xfrm>
          </p:grpSpPr>
          <p:cxnSp>
            <p:nvCxnSpPr>
              <p:cNvPr id="51" name="50 Conector recto"/>
              <p:cNvCxnSpPr/>
              <p:nvPr/>
            </p:nvCxnSpPr>
            <p:spPr>
              <a:xfrm>
                <a:off x="5930086" y="500042"/>
                <a:ext cx="1855860" cy="24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51 Conector recto"/>
              <p:cNvCxnSpPr/>
              <p:nvPr/>
            </p:nvCxnSpPr>
            <p:spPr>
              <a:xfrm rot="5400000">
                <a:off x="6644147" y="1642286"/>
                <a:ext cx="2283599" cy="15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52 Conector recto"/>
              <p:cNvCxnSpPr/>
              <p:nvPr/>
            </p:nvCxnSpPr>
            <p:spPr>
              <a:xfrm rot="10800000">
                <a:off x="6548706" y="2783641"/>
                <a:ext cx="1237240" cy="24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53 Conector recto"/>
              <p:cNvCxnSpPr/>
              <p:nvPr/>
            </p:nvCxnSpPr>
            <p:spPr>
              <a:xfrm rot="5400000" flipH="1" flipV="1">
                <a:off x="5917767" y="2130351"/>
                <a:ext cx="1284676" cy="243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54 Conector recto"/>
              <p:cNvCxnSpPr/>
              <p:nvPr/>
            </p:nvCxnSpPr>
            <p:spPr>
              <a:xfrm rot="10800000">
                <a:off x="5929322" y="1500174"/>
                <a:ext cx="618620" cy="24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55 Conector recto"/>
              <p:cNvCxnSpPr/>
              <p:nvPr/>
            </p:nvCxnSpPr>
            <p:spPr>
              <a:xfrm rot="5400000" flipH="1" flipV="1">
                <a:off x="5430625" y="999949"/>
                <a:ext cx="998923" cy="15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74 Grupo"/>
          <p:cNvGrpSpPr/>
          <p:nvPr/>
        </p:nvGrpSpPr>
        <p:grpSpPr>
          <a:xfrm>
            <a:off x="2714612" y="3857628"/>
            <a:ext cx="1214446" cy="1500198"/>
            <a:chOff x="6143636" y="1428736"/>
            <a:chExt cx="1428760" cy="1785950"/>
          </a:xfrm>
        </p:grpSpPr>
        <p:grpSp>
          <p:nvGrpSpPr>
            <p:cNvPr id="57" name="56 Grupo"/>
            <p:cNvGrpSpPr/>
            <p:nvPr/>
          </p:nvGrpSpPr>
          <p:grpSpPr>
            <a:xfrm>
              <a:off x="6357950" y="1857366"/>
              <a:ext cx="428628" cy="142874"/>
              <a:chOff x="4857752" y="3430194"/>
              <a:chExt cx="858050" cy="214708"/>
            </a:xfrm>
          </p:grpSpPr>
          <p:cxnSp>
            <p:nvCxnSpPr>
              <p:cNvPr id="58" name="57 Conector recto de flecha"/>
              <p:cNvCxnSpPr/>
              <p:nvPr/>
            </p:nvCxnSpPr>
            <p:spPr>
              <a:xfrm rot="10800000">
                <a:off x="4857752" y="3643314"/>
                <a:ext cx="85725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58 Conector recto"/>
              <p:cNvCxnSpPr/>
              <p:nvPr/>
            </p:nvCxnSpPr>
            <p:spPr>
              <a:xfrm rot="5400000">
                <a:off x="5608052" y="3536359"/>
                <a:ext cx="213915" cy="15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59 Grupo"/>
            <p:cNvGrpSpPr/>
            <p:nvPr/>
          </p:nvGrpSpPr>
          <p:grpSpPr>
            <a:xfrm>
              <a:off x="6143636" y="1428736"/>
              <a:ext cx="1428760" cy="1785950"/>
              <a:chOff x="5929322" y="500042"/>
              <a:chExt cx="1857389" cy="2286016"/>
            </a:xfrm>
          </p:grpSpPr>
          <p:cxnSp>
            <p:nvCxnSpPr>
              <p:cNvPr id="61" name="60 Conector recto"/>
              <p:cNvCxnSpPr/>
              <p:nvPr/>
            </p:nvCxnSpPr>
            <p:spPr>
              <a:xfrm>
                <a:off x="5930086" y="500042"/>
                <a:ext cx="1855860" cy="24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61 Conector recto"/>
              <p:cNvCxnSpPr/>
              <p:nvPr/>
            </p:nvCxnSpPr>
            <p:spPr>
              <a:xfrm rot="5400000">
                <a:off x="6644147" y="1642286"/>
                <a:ext cx="2283599" cy="15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62 Conector recto"/>
              <p:cNvCxnSpPr/>
              <p:nvPr/>
            </p:nvCxnSpPr>
            <p:spPr>
              <a:xfrm rot="10800000">
                <a:off x="6548707" y="2783641"/>
                <a:ext cx="1238004" cy="24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63 Conector recto"/>
              <p:cNvCxnSpPr/>
              <p:nvPr/>
            </p:nvCxnSpPr>
            <p:spPr>
              <a:xfrm rot="5400000" flipH="1" flipV="1">
                <a:off x="5917767" y="2130351"/>
                <a:ext cx="1284676" cy="243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64 Conector recto"/>
              <p:cNvCxnSpPr/>
              <p:nvPr/>
            </p:nvCxnSpPr>
            <p:spPr>
              <a:xfrm rot="10800000">
                <a:off x="5929322" y="1500174"/>
                <a:ext cx="618620" cy="24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65 Conector recto"/>
              <p:cNvCxnSpPr/>
              <p:nvPr/>
            </p:nvCxnSpPr>
            <p:spPr>
              <a:xfrm rot="5400000" flipH="1" flipV="1">
                <a:off x="5430625" y="999949"/>
                <a:ext cx="998923" cy="15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66 CuadroTexto"/>
            <p:cNvSpPr txBox="1"/>
            <p:nvPr/>
          </p:nvSpPr>
          <p:spPr>
            <a:xfrm>
              <a:off x="6286512" y="1500174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Entrar</a:t>
              </a:r>
            </a:p>
          </p:txBody>
        </p:sp>
      </p:grpSp>
      <p:grpSp>
        <p:nvGrpSpPr>
          <p:cNvPr id="73" name="72 Grupo"/>
          <p:cNvGrpSpPr/>
          <p:nvPr/>
        </p:nvGrpSpPr>
        <p:grpSpPr>
          <a:xfrm>
            <a:off x="428596" y="5857892"/>
            <a:ext cx="1714512" cy="642942"/>
            <a:chOff x="2857488" y="5643578"/>
            <a:chExt cx="1714512" cy="642942"/>
          </a:xfrm>
        </p:grpSpPr>
        <p:sp>
          <p:nvSpPr>
            <p:cNvPr id="68" name="67 Rectángulo"/>
            <p:cNvSpPr/>
            <p:nvPr/>
          </p:nvSpPr>
          <p:spPr>
            <a:xfrm>
              <a:off x="2857488" y="5643578"/>
              <a:ext cx="1714512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9" name="68 CuadroTexto"/>
            <p:cNvSpPr txBox="1"/>
            <p:nvPr/>
          </p:nvSpPr>
          <p:spPr>
            <a:xfrm>
              <a:off x="3000364" y="5643578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Retroceso</a:t>
              </a:r>
            </a:p>
          </p:txBody>
        </p:sp>
        <p:cxnSp>
          <p:nvCxnSpPr>
            <p:cNvPr id="71" name="70 Conector recto de flecha"/>
            <p:cNvCxnSpPr/>
            <p:nvPr/>
          </p:nvCxnSpPr>
          <p:spPr>
            <a:xfrm rot="10800000">
              <a:off x="3071802" y="6057422"/>
              <a:ext cx="285487" cy="26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77 CuadroTexto"/>
          <p:cNvSpPr txBox="1"/>
          <p:nvPr/>
        </p:nvSpPr>
        <p:spPr>
          <a:xfrm>
            <a:off x="71406" y="5429264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Arial" pitchFamily="34" charset="0"/>
                <a:cs typeface="Arial" pitchFamily="34" charset="0"/>
              </a:rPr>
              <a:t>Si me equivoco al escribir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BORRO</a:t>
            </a:r>
          </a:p>
        </p:txBody>
      </p:sp>
      <p:grpSp>
        <p:nvGrpSpPr>
          <p:cNvPr id="79" name="78 Grupo"/>
          <p:cNvGrpSpPr/>
          <p:nvPr/>
        </p:nvGrpSpPr>
        <p:grpSpPr>
          <a:xfrm>
            <a:off x="1119163" y="2795582"/>
            <a:ext cx="1452572" cy="642942"/>
            <a:chOff x="2828913" y="5643578"/>
            <a:chExt cx="1743087" cy="642942"/>
          </a:xfrm>
        </p:grpSpPr>
        <p:sp>
          <p:nvSpPr>
            <p:cNvPr id="80" name="79 Rectángulo"/>
            <p:cNvSpPr/>
            <p:nvPr/>
          </p:nvSpPr>
          <p:spPr>
            <a:xfrm>
              <a:off x="2857488" y="5643578"/>
              <a:ext cx="1714512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1" name="80 CuadroTexto"/>
            <p:cNvSpPr txBox="1"/>
            <p:nvPr/>
          </p:nvSpPr>
          <p:spPr>
            <a:xfrm>
              <a:off x="2828913" y="5845750"/>
              <a:ext cx="71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 err="1"/>
                <a:t>Intro</a:t>
              </a:r>
              <a:endParaRPr lang="es-MX" sz="1400" dirty="0"/>
            </a:p>
          </p:txBody>
        </p:sp>
        <p:grpSp>
          <p:nvGrpSpPr>
            <p:cNvPr id="82" name="69 Grupo"/>
            <p:cNvGrpSpPr/>
            <p:nvPr/>
          </p:nvGrpSpPr>
          <p:grpSpPr>
            <a:xfrm>
              <a:off x="3800471" y="5858329"/>
              <a:ext cx="285487" cy="202185"/>
              <a:chOff x="4900664" y="3523377"/>
              <a:chExt cx="857255" cy="121525"/>
            </a:xfrm>
          </p:grpSpPr>
          <p:cxnSp>
            <p:nvCxnSpPr>
              <p:cNvPr id="83" name="82 Conector recto de flecha"/>
              <p:cNvCxnSpPr/>
              <p:nvPr/>
            </p:nvCxnSpPr>
            <p:spPr>
              <a:xfrm rot="10800000">
                <a:off x="4900664" y="3643314"/>
                <a:ext cx="85725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83 Conector recto"/>
              <p:cNvCxnSpPr/>
              <p:nvPr/>
            </p:nvCxnSpPr>
            <p:spPr>
              <a:xfrm rot="5400000">
                <a:off x="5654646" y="3582952"/>
                <a:ext cx="120732" cy="15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84 Grupo"/>
          <p:cNvGrpSpPr/>
          <p:nvPr/>
        </p:nvGrpSpPr>
        <p:grpSpPr>
          <a:xfrm>
            <a:off x="2857488" y="6000768"/>
            <a:ext cx="500066" cy="357190"/>
            <a:chOff x="2612556" y="5643578"/>
            <a:chExt cx="1714511" cy="642942"/>
          </a:xfrm>
        </p:grpSpPr>
        <p:sp>
          <p:nvSpPr>
            <p:cNvPr id="86" name="85 Rectángulo"/>
            <p:cNvSpPr/>
            <p:nvPr/>
          </p:nvSpPr>
          <p:spPr>
            <a:xfrm>
              <a:off x="2612556" y="5643578"/>
              <a:ext cx="1714511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88" name="87 Conector recto de flecha"/>
            <p:cNvCxnSpPr/>
            <p:nvPr/>
          </p:nvCxnSpPr>
          <p:spPr>
            <a:xfrm rot="10800000">
              <a:off x="3102416" y="5900755"/>
              <a:ext cx="734790" cy="28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Rectángulo"/>
          <p:cNvSpPr/>
          <p:nvPr/>
        </p:nvSpPr>
        <p:spPr>
          <a:xfrm>
            <a:off x="0" y="0"/>
            <a:ext cx="4429124" cy="6643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2" name="71 CuadroTexto"/>
          <p:cNvSpPr txBox="1"/>
          <p:nvPr/>
        </p:nvSpPr>
        <p:spPr>
          <a:xfrm>
            <a:off x="4572000" y="428580"/>
            <a:ext cx="2298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latin typeface="Arial" pitchFamily="34" charset="0"/>
                <a:cs typeface="Arial" pitchFamily="34" charset="0"/>
              </a:rPr>
              <a:t>Microsoft Office Word     </a:t>
            </a:r>
          </a:p>
        </p:txBody>
      </p:sp>
      <p:pic>
        <p:nvPicPr>
          <p:cNvPr id="76" name="Picture 2" descr="Resultado de imagen para word"/>
          <p:cNvPicPr>
            <a:picLocks noChangeAspect="1" noChangeArrowheads="1"/>
          </p:cNvPicPr>
          <p:nvPr/>
        </p:nvPicPr>
        <p:blipFill>
          <a:blip r:embed="rId2"/>
          <a:srcRect l="21429" t="6429" r="24999" b="9999"/>
          <a:stretch>
            <a:fillRect/>
          </a:stretch>
        </p:blipFill>
        <p:spPr bwMode="auto">
          <a:xfrm>
            <a:off x="6643702" y="214266"/>
            <a:ext cx="785818" cy="766173"/>
          </a:xfrm>
          <a:prstGeom prst="rect">
            <a:avLst/>
          </a:prstGeom>
          <a:noFill/>
        </p:spPr>
      </p:pic>
      <p:sp>
        <p:nvSpPr>
          <p:cNvPr id="77" name="76 CuadroTexto"/>
          <p:cNvSpPr txBox="1"/>
          <p:nvPr/>
        </p:nvSpPr>
        <p:spPr>
          <a:xfrm>
            <a:off x="4500562" y="1357274"/>
            <a:ext cx="1714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Arial" pitchFamily="34" charset="0"/>
                <a:cs typeface="Arial" pitchFamily="34" charset="0"/>
              </a:rPr>
              <a:t>Fuente</a:t>
            </a:r>
          </a:p>
          <a:p>
            <a:r>
              <a:rPr lang="es-MX" sz="1400" dirty="0">
                <a:latin typeface="Arial" pitchFamily="34" charset="0"/>
                <a:cs typeface="Arial" pitchFamily="34" charset="0"/>
              </a:rPr>
              <a:t>Tamaño</a:t>
            </a:r>
          </a:p>
          <a:p>
            <a:r>
              <a:rPr lang="es-MX" sz="1400" dirty="0">
                <a:latin typeface="Arial" pitchFamily="34" charset="0"/>
                <a:cs typeface="Arial" pitchFamily="34" charset="0"/>
              </a:rPr>
              <a:t>Cambio letra</a:t>
            </a:r>
          </a:p>
        </p:txBody>
      </p:sp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3"/>
          <a:srcRect t="1953" r="68565" b="81445"/>
          <a:stretch>
            <a:fillRect/>
          </a:stretch>
        </p:blipFill>
        <p:spPr bwMode="auto">
          <a:xfrm>
            <a:off x="5750733" y="1142984"/>
            <a:ext cx="2607481" cy="42860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3"/>
          <a:srcRect l="11851" t="6364" r="74599" b="88197"/>
          <a:stretch>
            <a:fillRect/>
          </a:stretch>
        </p:blipFill>
        <p:spPr bwMode="auto">
          <a:xfrm>
            <a:off x="5786446" y="1714487"/>
            <a:ext cx="2571768" cy="35719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0" name="89 CuadroTexto"/>
          <p:cNvSpPr txBox="1"/>
          <p:nvPr/>
        </p:nvSpPr>
        <p:spPr>
          <a:xfrm>
            <a:off x="4572000" y="2214530"/>
            <a:ext cx="36433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Arial" pitchFamily="34" charset="0"/>
                <a:cs typeface="Arial" pitchFamily="34" charset="0"/>
              </a:rPr>
              <a:t>Escribo la palabra y le doy a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ENTER</a:t>
            </a:r>
          </a:p>
          <a:p>
            <a:endParaRPr lang="es-MX" sz="1400" dirty="0">
              <a:latin typeface="Arial" pitchFamily="34" charset="0"/>
              <a:cs typeface="Arial" pitchFamily="34" charset="0"/>
            </a:endParaRPr>
          </a:p>
          <a:p>
            <a:r>
              <a:rPr lang="es-MX" sz="1600" b="1" dirty="0">
                <a:latin typeface="Arial" pitchFamily="34" charset="0"/>
                <a:cs typeface="Arial" pitchFamily="34" charset="0"/>
              </a:rPr>
              <a:t>Invento</a:t>
            </a:r>
          </a:p>
          <a:p>
            <a:r>
              <a:rPr lang="es-MX" sz="1600" b="1" dirty="0">
                <a:latin typeface="Arial" pitchFamily="34" charset="0"/>
                <a:cs typeface="Arial" pitchFamily="34" charset="0"/>
              </a:rPr>
              <a:t>Ballena</a:t>
            </a:r>
          </a:p>
          <a:p>
            <a:r>
              <a:rPr lang="es-MX" sz="1600" b="1" dirty="0">
                <a:latin typeface="Arial" pitchFamily="34" charset="0"/>
                <a:cs typeface="Arial" pitchFamily="34" charset="0"/>
              </a:rPr>
              <a:t>Caballo</a:t>
            </a:r>
          </a:p>
          <a:p>
            <a:r>
              <a:rPr lang="es-MX" sz="1600" b="1" dirty="0">
                <a:latin typeface="Arial" pitchFamily="34" charset="0"/>
                <a:cs typeface="Arial" pitchFamily="34" charset="0"/>
              </a:rPr>
              <a:t>Batalla</a:t>
            </a:r>
          </a:p>
          <a:p>
            <a:r>
              <a:rPr lang="es-MX" sz="1600" b="1" dirty="0">
                <a:latin typeface="Arial" pitchFamily="34" charset="0"/>
                <a:cs typeface="Arial" pitchFamily="34" charset="0"/>
              </a:rPr>
              <a:t>Cuervo</a:t>
            </a:r>
          </a:p>
          <a:p>
            <a:r>
              <a:rPr lang="es-MX" sz="1600" b="1" dirty="0">
                <a:latin typeface="Arial" pitchFamily="34" charset="0"/>
                <a:cs typeface="Arial" pitchFamily="34" charset="0"/>
              </a:rPr>
              <a:t>Borrego</a:t>
            </a:r>
          </a:p>
          <a:p>
            <a:r>
              <a:rPr lang="es-MX" sz="1600" b="1" dirty="0">
                <a:latin typeface="Arial" pitchFamily="34" charset="0"/>
                <a:cs typeface="Arial" pitchFamily="34" charset="0"/>
              </a:rPr>
              <a:t>Nuevo</a:t>
            </a:r>
          </a:p>
          <a:p>
            <a:r>
              <a:rPr lang="es-MX" sz="1600" b="1" dirty="0">
                <a:latin typeface="Arial" pitchFamily="34" charset="0"/>
                <a:cs typeface="Arial" pitchFamily="34" charset="0"/>
              </a:rPr>
              <a:t>Ábaco</a:t>
            </a:r>
          </a:p>
          <a:p>
            <a:r>
              <a:rPr lang="es-MX" sz="1600" b="1" dirty="0">
                <a:latin typeface="Arial" pitchFamily="34" charset="0"/>
                <a:cs typeface="Arial" pitchFamily="34" charset="0"/>
              </a:rPr>
              <a:t>Revisar</a:t>
            </a:r>
          </a:p>
          <a:p>
            <a:r>
              <a:rPr lang="es-MX" sz="1600" b="1" dirty="0">
                <a:latin typeface="Arial" pitchFamily="34" charset="0"/>
                <a:cs typeface="Arial" pitchFamily="34" charset="0"/>
              </a:rPr>
              <a:t>subida </a:t>
            </a:r>
          </a:p>
        </p:txBody>
      </p:sp>
      <p:grpSp>
        <p:nvGrpSpPr>
          <p:cNvPr id="91" name="90 Grupo"/>
          <p:cNvGrpSpPr/>
          <p:nvPr/>
        </p:nvGrpSpPr>
        <p:grpSpPr>
          <a:xfrm>
            <a:off x="5643570" y="4143356"/>
            <a:ext cx="428628" cy="142874"/>
            <a:chOff x="4857752" y="3430194"/>
            <a:chExt cx="858050" cy="214708"/>
          </a:xfrm>
        </p:grpSpPr>
        <p:cxnSp>
          <p:nvCxnSpPr>
            <p:cNvPr id="92" name="91 Conector recto de flecha"/>
            <p:cNvCxnSpPr/>
            <p:nvPr/>
          </p:nvCxnSpPr>
          <p:spPr>
            <a:xfrm rot="10800000">
              <a:off x="4857752" y="3643314"/>
              <a:ext cx="85725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92 Conector recto"/>
            <p:cNvCxnSpPr/>
            <p:nvPr/>
          </p:nvCxnSpPr>
          <p:spPr>
            <a:xfrm rot="5400000">
              <a:off x="5608052" y="3536359"/>
              <a:ext cx="213915" cy="15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93 Grupo"/>
          <p:cNvGrpSpPr/>
          <p:nvPr/>
        </p:nvGrpSpPr>
        <p:grpSpPr>
          <a:xfrm>
            <a:off x="5500694" y="3857604"/>
            <a:ext cx="1285884" cy="1428760"/>
            <a:chOff x="5929322" y="500042"/>
            <a:chExt cx="1857389" cy="2286016"/>
          </a:xfrm>
        </p:grpSpPr>
        <p:cxnSp>
          <p:nvCxnSpPr>
            <p:cNvPr id="95" name="94 Conector recto"/>
            <p:cNvCxnSpPr/>
            <p:nvPr/>
          </p:nvCxnSpPr>
          <p:spPr>
            <a:xfrm>
              <a:off x="5930086" y="500042"/>
              <a:ext cx="1855860" cy="2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 rot="5400000">
              <a:off x="6644147" y="1642286"/>
              <a:ext cx="2283599" cy="1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96 Conector recto"/>
            <p:cNvCxnSpPr/>
            <p:nvPr/>
          </p:nvCxnSpPr>
          <p:spPr>
            <a:xfrm rot="10800000">
              <a:off x="6548706" y="2783641"/>
              <a:ext cx="1237240" cy="2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97 Conector recto"/>
            <p:cNvCxnSpPr/>
            <p:nvPr/>
          </p:nvCxnSpPr>
          <p:spPr>
            <a:xfrm rot="5400000" flipH="1" flipV="1">
              <a:off x="5917767" y="2130351"/>
              <a:ext cx="1284676" cy="243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98 Conector recto"/>
            <p:cNvCxnSpPr/>
            <p:nvPr/>
          </p:nvCxnSpPr>
          <p:spPr>
            <a:xfrm rot="10800000">
              <a:off x="5929322" y="1500174"/>
              <a:ext cx="618620" cy="2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99 Conector recto"/>
            <p:cNvCxnSpPr/>
            <p:nvPr/>
          </p:nvCxnSpPr>
          <p:spPr>
            <a:xfrm rot="5400000" flipH="1" flipV="1">
              <a:off x="5430625" y="999949"/>
              <a:ext cx="998923" cy="1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100 Grupo"/>
          <p:cNvGrpSpPr/>
          <p:nvPr/>
        </p:nvGrpSpPr>
        <p:grpSpPr>
          <a:xfrm>
            <a:off x="7429520" y="2571720"/>
            <a:ext cx="1143008" cy="1214446"/>
            <a:chOff x="6215074" y="3643314"/>
            <a:chExt cx="1643074" cy="1785950"/>
          </a:xfrm>
        </p:grpSpPr>
        <p:sp>
          <p:nvSpPr>
            <p:cNvPr id="102" name="101 CuadroTexto"/>
            <p:cNvSpPr txBox="1"/>
            <p:nvPr/>
          </p:nvSpPr>
          <p:spPr>
            <a:xfrm>
              <a:off x="6786578" y="4857760"/>
              <a:ext cx="714380" cy="407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 err="1"/>
                <a:t>Intro</a:t>
              </a:r>
              <a:endParaRPr lang="es-MX" sz="1200" dirty="0"/>
            </a:p>
          </p:txBody>
        </p:sp>
        <p:grpSp>
          <p:nvGrpSpPr>
            <p:cNvPr id="103" name="46 Grupo"/>
            <p:cNvGrpSpPr/>
            <p:nvPr/>
          </p:nvGrpSpPr>
          <p:grpSpPr>
            <a:xfrm>
              <a:off x="7358082" y="4715299"/>
              <a:ext cx="285752" cy="357216"/>
              <a:chOff x="4857752" y="3430194"/>
              <a:chExt cx="858050" cy="214708"/>
            </a:xfrm>
          </p:grpSpPr>
          <p:cxnSp>
            <p:nvCxnSpPr>
              <p:cNvPr id="111" name="110 Conector recto de flecha"/>
              <p:cNvCxnSpPr/>
              <p:nvPr/>
            </p:nvCxnSpPr>
            <p:spPr>
              <a:xfrm rot="10800000">
                <a:off x="4857752" y="3643314"/>
                <a:ext cx="85725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111 Conector recto"/>
              <p:cNvCxnSpPr/>
              <p:nvPr/>
            </p:nvCxnSpPr>
            <p:spPr>
              <a:xfrm rot="5400000">
                <a:off x="5608052" y="3536359"/>
                <a:ext cx="213915" cy="15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49 Grupo"/>
            <p:cNvGrpSpPr/>
            <p:nvPr/>
          </p:nvGrpSpPr>
          <p:grpSpPr>
            <a:xfrm>
              <a:off x="6215074" y="3643256"/>
              <a:ext cx="1643074" cy="1785684"/>
              <a:chOff x="5929322" y="500042"/>
              <a:chExt cx="1857389" cy="2286016"/>
            </a:xfrm>
          </p:grpSpPr>
          <p:cxnSp>
            <p:nvCxnSpPr>
              <p:cNvPr id="105" name="104 Conector recto"/>
              <p:cNvCxnSpPr/>
              <p:nvPr/>
            </p:nvCxnSpPr>
            <p:spPr>
              <a:xfrm>
                <a:off x="5930086" y="500042"/>
                <a:ext cx="1855860" cy="24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105 Conector recto"/>
              <p:cNvCxnSpPr/>
              <p:nvPr/>
            </p:nvCxnSpPr>
            <p:spPr>
              <a:xfrm rot="5400000">
                <a:off x="6644147" y="1642286"/>
                <a:ext cx="2283599" cy="15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106 Conector recto"/>
              <p:cNvCxnSpPr/>
              <p:nvPr/>
            </p:nvCxnSpPr>
            <p:spPr>
              <a:xfrm rot="10800000">
                <a:off x="6548706" y="2783641"/>
                <a:ext cx="1237240" cy="24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107 Conector recto"/>
              <p:cNvCxnSpPr/>
              <p:nvPr/>
            </p:nvCxnSpPr>
            <p:spPr>
              <a:xfrm rot="5400000" flipH="1" flipV="1">
                <a:off x="5917767" y="2130351"/>
                <a:ext cx="1284676" cy="243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108 Conector recto"/>
              <p:cNvCxnSpPr/>
              <p:nvPr/>
            </p:nvCxnSpPr>
            <p:spPr>
              <a:xfrm rot="10800000">
                <a:off x="5929322" y="1500174"/>
                <a:ext cx="618620" cy="24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109 Conector recto"/>
              <p:cNvCxnSpPr/>
              <p:nvPr/>
            </p:nvCxnSpPr>
            <p:spPr>
              <a:xfrm rot="5400000" flipH="1" flipV="1">
                <a:off x="5430625" y="999949"/>
                <a:ext cx="998923" cy="15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112 Grupo"/>
          <p:cNvGrpSpPr/>
          <p:nvPr/>
        </p:nvGrpSpPr>
        <p:grpSpPr>
          <a:xfrm>
            <a:off x="7215206" y="3857604"/>
            <a:ext cx="1214446" cy="1500198"/>
            <a:chOff x="6143636" y="1428736"/>
            <a:chExt cx="1428760" cy="1785950"/>
          </a:xfrm>
        </p:grpSpPr>
        <p:grpSp>
          <p:nvGrpSpPr>
            <p:cNvPr id="114" name="56 Grupo"/>
            <p:cNvGrpSpPr/>
            <p:nvPr/>
          </p:nvGrpSpPr>
          <p:grpSpPr>
            <a:xfrm>
              <a:off x="6357950" y="1857990"/>
              <a:ext cx="428628" cy="142913"/>
              <a:chOff x="4857752" y="3430194"/>
              <a:chExt cx="858050" cy="214708"/>
            </a:xfrm>
          </p:grpSpPr>
          <p:cxnSp>
            <p:nvCxnSpPr>
              <p:cNvPr id="123" name="122 Conector recto de flecha"/>
              <p:cNvCxnSpPr/>
              <p:nvPr/>
            </p:nvCxnSpPr>
            <p:spPr>
              <a:xfrm rot="10800000">
                <a:off x="4857752" y="3643314"/>
                <a:ext cx="85725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123 Conector recto"/>
              <p:cNvCxnSpPr/>
              <p:nvPr/>
            </p:nvCxnSpPr>
            <p:spPr>
              <a:xfrm rot="5400000">
                <a:off x="5608052" y="3536359"/>
                <a:ext cx="213915" cy="15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59 Grupo"/>
            <p:cNvGrpSpPr/>
            <p:nvPr/>
          </p:nvGrpSpPr>
          <p:grpSpPr>
            <a:xfrm>
              <a:off x="6143636" y="1428678"/>
              <a:ext cx="1428760" cy="1785684"/>
              <a:chOff x="5929322" y="500042"/>
              <a:chExt cx="1857389" cy="2286016"/>
            </a:xfrm>
          </p:grpSpPr>
          <p:cxnSp>
            <p:nvCxnSpPr>
              <p:cNvPr id="117" name="116 Conector recto"/>
              <p:cNvCxnSpPr/>
              <p:nvPr/>
            </p:nvCxnSpPr>
            <p:spPr>
              <a:xfrm>
                <a:off x="5930086" y="500042"/>
                <a:ext cx="1855860" cy="24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117 Conector recto"/>
              <p:cNvCxnSpPr/>
              <p:nvPr/>
            </p:nvCxnSpPr>
            <p:spPr>
              <a:xfrm rot="5400000">
                <a:off x="6644147" y="1642286"/>
                <a:ext cx="2283599" cy="15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118 Conector recto"/>
              <p:cNvCxnSpPr/>
              <p:nvPr/>
            </p:nvCxnSpPr>
            <p:spPr>
              <a:xfrm rot="10800000">
                <a:off x="6548707" y="2783641"/>
                <a:ext cx="1238004" cy="24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119 Conector recto"/>
              <p:cNvCxnSpPr/>
              <p:nvPr/>
            </p:nvCxnSpPr>
            <p:spPr>
              <a:xfrm rot="5400000" flipH="1" flipV="1">
                <a:off x="5917767" y="2130351"/>
                <a:ext cx="1284676" cy="243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120 Conector recto"/>
              <p:cNvCxnSpPr/>
              <p:nvPr/>
            </p:nvCxnSpPr>
            <p:spPr>
              <a:xfrm rot="10800000">
                <a:off x="5929322" y="1500174"/>
                <a:ext cx="618620" cy="24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121 Conector recto"/>
              <p:cNvCxnSpPr/>
              <p:nvPr/>
            </p:nvCxnSpPr>
            <p:spPr>
              <a:xfrm rot="5400000" flipH="1" flipV="1">
                <a:off x="5430625" y="999949"/>
                <a:ext cx="998923" cy="15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115 CuadroTexto"/>
            <p:cNvSpPr txBox="1"/>
            <p:nvPr/>
          </p:nvSpPr>
          <p:spPr>
            <a:xfrm>
              <a:off x="6286512" y="1500174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Entrar</a:t>
              </a:r>
            </a:p>
          </p:txBody>
        </p:sp>
      </p:grpSp>
      <p:grpSp>
        <p:nvGrpSpPr>
          <p:cNvPr id="125" name="124 Grupo"/>
          <p:cNvGrpSpPr/>
          <p:nvPr/>
        </p:nvGrpSpPr>
        <p:grpSpPr>
          <a:xfrm>
            <a:off x="4929190" y="5857868"/>
            <a:ext cx="1714512" cy="642942"/>
            <a:chOff x="2857488" y="5643578"/>
            <a:chExt cx="1714512" cy="642942"/>
          </a:xfrm>
        </p:grpSpPr>
        <p:sp>
          <p:nvSpPr>
            <p:cNvPr id="126" name="125 Rectángulo"/>
            <p:cNvSpPr/>
            <p:nvPr/>
          </p:nvSpPr>
          <p:spPr>
            <a:xfrm>
              <a:off x="2857488" y="5643578"/>
              <a:ext cx="1714512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7" name="126 CuadroTexto"/>
            <p:cNvSpPr txBox="1"/>
            <p:nvPr/>
          </p:nvSpPr>
          <p:spPr>
            <a:xfrm>
              <a:off x="3000364" y="5643578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Retroceso</a:t>
              </a:r>
            </a:p>
          </p:txBody>
        </p:sp>
        <p:cxnSp>
          <p:nvCxnSpPr>
            <p:cNvPr id="128" name="127 Conector recto de flecha"/>
            <p:cNvCxnSpPr/>
            <p:nvPr/>
          </p:nvCxnSpPr>
          <p:spPr>
            <a:xfrm rot="10800000">
              <a:off x="3071802" y="6057422"/>
              <a:ext cx="285487" cy="26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128 CuadroTexto"/>
          <p:cNvSpPr txBox="1"/>
          <p:nvPr/>
        </p:nvSpPr>
        <p:spPr>
          <a:xfrm>
            <a:off x="4572000" y="5429240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Arial" pitchFamily="34" charset="0"/>
                <a:cs typeface="Arial" pitchFamily="34" charset="0"/>
              </a:rPr>
              <a:t>Si me equivoco al escribir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BORRO</a:t>
            </a:r>
          </a:p>
        </p:txBody>
      </p:sp>
      <p:grpSp>
        <p:nvGrpSpPr>
          <p:cNvPr id="130" name="129 Grupo"/>
          <p:cNvGrpSpPr/>
          <p:nvPr/>
        </p:nvGrpSpPr>
        <p:grpSpPr>
          <a:xfrm>
            <a:off x="5619757" y="2795558"/>
            <a:ext cx="1452572" cy="642942"/>
            <a:chOff x="2828913" y="5643578"/>
            <a:chExt cx="1743087" cy="642942"/>
          </a:xfrm>
        </p:grpSpPr>
        <p:sp>
          <p:nvSpPr>
            <p:cNvPr id="131" name="130 Rectángulo"/>
            <p:cNvSpPr/>
            <p:nvPr/>
          </p:nvSpPr>
          <p:spPr>
            <a:xfrm>
              <a:off x="2857488" y="5643578"/>
              <a:ext cx="1714512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2" name="131 CuadroTexto"/>
            <p:cNvSpPr txBox="1"/>
            <p:nvPr/>
          </p:nvSpPr>
          <p:spPr>
            <a:xfrm>
              <a:off x="2828913" y="5845750"/>
              <a:ext cx="71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 err="1"/>
                <a:t>Intro</a:t>
              </a:r>
              <a:endParaRPr lang="es-MX" sz="1400" dirty="0"/>
            </a:p>
          </p:txBody>
        </p:sp>
        <p:grpSp>
          <p:nvGrpSpPr>
            <p:cNvPr id="133" name="69 Grupo"/>
            <p:cNvGrpSpPr/>
            <p:nvPr/>
          </p:nvGrpSpPr>
          <p:grpSpPr>
            <a:xfrm>
              <a:off x="3800471" y="5858329"/>
              <a:ext cx="285487" cy="202185"/>
              <a:chOff x="4900664" y="3523377"/>
              <a:chExt cx="857255" cy="121525"/>
            </a:xfrm>
          </p:grpSpPr>
          <p:cxnSp>
            <p:nvCxnSpPr>
              <p:cNvPr id="134" name="133 Conector recto de flecha"/>
              <p:cNvCxnSpPr/>
              <p:nvPr/>
            </p:nvCxnSpPr>
            <p:spPr>
              <a:xfrm rot="10800000">
                <a:off x="4900664" y="3643314"/>
                <a:ext cx="85725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134 Conector recto"/>
              <p:cNvCxnSpPr/>
              <p:nvPr/>
            </p:nvCxnSpPr>
            <p:spPr>
              <a:xfrm rot="5400000">
                <a:off x="5654646" y="3582952"/>
                <a:ext cx="120732" cy="15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6" name="135 Grupo"/>
          <p:cNvGrpSpPr/>
          <p:nvPr/>
        </p:nvGrpSpPr>
        <p:grpSpPr>
          <a:xfrm>
            <a:off x="7358082" y="6000744"/>
            <a:ext cx="500066" cy="357190"/>
            <a:chOff x="2612556" y="5643578"/>
            <a:chExt cx="1714511" cy="642942"/>
          </a:xfrm>
        </p:grpSpPr>
        <p:sp>
          <p:nvSpPr>
            <p:cNvPr id="137" name="136 Rectángulo"/>
            <p:cNvSpPr/>
            <p:nvPr/>
          </p:nvSpPr>
          <p:spPr>
            <a:xfrm>
              <a:off x="2612556" y="5643578"/>
              <a:ext cx="1714511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38" name="137 Conector recto de flecha"/>
            <p:cNvCxnSpPr/>
            <p:nvPr/>
          </p:nvCxnSpPr>
          <p:spPr>
            <a:xfrm rot="10800000">
              <a:off x="3102416" y="5900755"/>
              <a:ext cx="734790" cy="28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138 Rectángulo"/>
          <p:cNvSpPr/>
          <p:nvPr/>
        </p:nvSpPr>
        <p:spPr>
          <a:xfrm>
            <a:off x="4500594" y="-24"/>
            <a:ext cx="4429124" cy="6643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09914B4-9B0C-2DC4-178A-D986491E4E40}"/>
              </a:ext>
            </a:extLst>
          </p:cNvPr>
          <p:cNvSpPr/>
          <p:nvPr/>
        </p:nvSpPr>
        <p:spPr>
          <a:xfrm>
            <a:off x="2195736" y="1074509"/>
            <a:ext cx="5025158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0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TECLADO</a:t>
            </a:r>
          </a:p>
          <a:p>
            <a:pPr algn="ctr"/>
            <a:r>
              <a:rPr lang="es-ES" sz="1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endParaRPr lang="es-ES" sz="10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10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MOUSE</a:t>
            </a:r>
          </a:p>
        </p:txBody>
      </p:sp>
    </p:spTree>
    <p:extLst>
      <p:ext uri="{BB962C8B-B14F-4D97-AF65-F5344CB8AC3E}">
        <p14:creationId xmlns:p14="http://schemas.microsoft.com/office/powerpoint/2010/main" val="3275425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Resultado de imagen para mouse para colorear.png"/>
          <p:cNvSpPr>
            <a:spLocks noChangeAspect="1" noChangeArrowheads="1"/>
          </p:cNvSpPr>
          <p:nvPr/>
        </p:nvSpPr>
        <p:spPr bwMode="auto">
          <a:xfrm>
            <a:off x="-130177" y="-2143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0" name="AutoShape 6" descr="Resultado de imagen para mouse para colorear.png"/>
          <p:cNvSpPr>
            <a:spLocks noChangeAspect="1" noChangeArrowheads="1"/>
          </p:cNvSpPr>
          <p:nvPr/>
        </p:nvSpPr>
        <p:spPr bwMode="auto">
          <a:xfrm>
            <a:off x="-130177" y="-2143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20" name="19 Grupo"/>
          <p:cNvGrpSpPr/>
          <p:nvPr/>
        </p:nvGrpSpPr>
        <p:grpSpPr>
          <a:xfrm>
            <a:off x="214282" y="144415"/>
            <a:ext cx="4000528" cy="3046988"/>
            <a:chOff x="500034" y="214290"/>
            <a:chExt cx="4000528" cy="3046988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l="63247" t="12000" r="9647" b="24000"/>
            <a:stretch>
              <a:fillRect/>
            </a:stretch>
          </p:blipFill>
          <p:spPr bwMode="auto">
            <a:xfrm>
              <a:off x="500034" y="214290"/>
              <a:ext cx="1928826" cy="30003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7 CuadroTexto"/>
            <p:cNvSpPr txBox="1"/>
            <p:nvPr/>
          </p:nvSpPr>
          <p:spPr>
            <a:xfrm>
              <a:off x="2428860" y="214290"/>
              <a:ext cx="2071702" cy="30469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endParaRPr lang="es-MX" sz="1200" dirty="0"/>
            </a:p>
            <a:p>
              <a:pPr algn="just"/>
              <a:endParaRPr lang="es-MX" sz="1200" dirty="0"/>
            </a:p>
            <a:p>
              <a:pPr algn="just"/>
              <a:r>
                <a:rPr lang="es-MX" sz="1200" dirty="0"/>
                <a:t>El mouse o ratón tiene dos botones. Para manejarlo debes poner tu dedo índice sobre el botón izquierdo. Si lo presionas escucharás clic, si lo haces dos veces clic, clic.</a:t>
              </a:r>
            </a:p>
            <a:p>
              <a:pPr algn="just"/>
              <a:endParaRPr lang="es-MX" sz="1200" dirty="0"/>
            </a:p>
            <a:p>
              <a:pPr algn="just"/>
              <a:endParaRPr lang="es-MX" sz="1200" dirty="0"/>
            </a:p>
            <a:p>
              <a:pPr algn="just"/>
              <a:r>
                <a:rPr lang="es-MX" sz="1200" dirty="0"/>
                <a:t>También se utiliza para mover el cursor            en la pantalla. </a:t>
              </a:r>
            </a:p>
            <a:p>
              <a:pPr algn="just"/>
              <a:endParaRPr lang="es-MX" sz="1200" dirty="0"/>
            </a:p>
            <a:p>
              <a:pPr algn="just"/>
              <a:r>
                <a:rPr lang="es-MX" sz="1200" dirty="0"/>
                <a:t>Moviendo el ratón, moviendo el cursor.</a:t>
              </a:r>
            </a:p>
            <a:p>
              <a:pPr algn="just"/>
              <a:endParaRPr lang="es-MX" sz="1200" dirty="0"/>
            </a:p>
          </p:txBody>
        </p:sp>
        <p:cxnSp>
          <p:nvCxnSpPr>
            <p:cNvPr id="10" name="9 Conector recto de flecha"/>
            <p:cNvCxnSpPr/>
            <p:nvPr/>
          </p:nvCxnSpPr>
          <p:spPr>
            <a:xfrm rot="16200000" flipV="1">
              <a:off x="3143240" y="2285991"/>
              <a:ext cx="214315" cy="214314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17 CuadroTexto"/>
            <p:cNvSpPr txBox="1"/>
            <p:nvPr/>
          </p:nvSpPr>
          <p:spPr>
            <a:xfrm rot="20105449">
              <a:off x="539773" y="440781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mouse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 rot="1591485">
              <a:off x="1695624" y="419674"/>
              <a:ext cx="686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ratón</a:t>
              </a: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4500562" y="144415"/>
            <a:ext cx="4000528" cy="3046988"/>
            <a:chOff x="500034" y="214290"/>
            <a:chExt cx="4000528" cy="3046988"/>
          </a:xfrm>
        </p:grpSpPr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l="63247" t="12000" r="9647" b="24000"/>
            <a:stretch>
              <a:fillRect/>
            </a:stretch>
          </p:blipFill>
          <p:spPr bwMode="auto">
            <a:xfrm>
              <a:off x="500034" y="214290"/>
              <a:ext cx="1928826" cy="30003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3" name="22 CuadroTexto"/>
            <p:cNvSpPr txBox="1"/>
            <p:nvPr/>
          </p:nvSpPr>
          <p:spPr>
            <a:xfrm>
              <a:off x="2428860" y="214290"/>
              <a:ext cx="2071702" cy="30469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endParaRPr lang="es-MX" sz="1200" dirty="0"/>
            </a:p>
            <a:p>
              <a:pPr algn="just"/>
              <a:endParaRPr lang="es-MX" sz="1200" dirty="0"/>
            </a:p>
            <a:p>
              <a:pPr algn="just"/>
              <a:r>
                <a:rPr lang="es-MX" sz="1200" dirty="0"/>
                <a:t>El mouse o ratón tiene dos botones. Para manejarlo debes poner tu dedo índice sobre el botón izquierdo. Si lo presionas escucharás clic, si lo haces dos veces clic, clic.</a:t>
              </a:r>
            </a:p>
            <a:p>
              <a:pPr algn="just"/>
              <a:endParaRPr lang="es-MX" sz="1200" dirty="0"/>
            </a:p>
            <a:p>
              <a:pPr algn="just"/>
              <a:endParaRPr lang="es-MX" sz="1200" dirty="0"/>
            </a:p>
            <a:p>
              <a:pPr algn="just"/>
              <a:r>
                <a:rPr lang="es-MX" sz="1200" dirty="0"/>
                <a:t>También se utiliza para mover el cursor            en la pantalla. </a:t>
              </a:r>
            </a:p>
            <a:p>
              <a:pPr algn="just"/>
              <a:endParaRPr lang="es-MX" sz="1200" dirty="0"/>
            </a:p>
            <a:p>
              <a:pPr algn="just"/>
              <a:r>
                <a:rPr lang="es-MX" sz="1200" dirty="0"/>
                <a:t>Moviendo el ratón, moviendo el cursor.</a:t>
              </a:r>
            </a:p>
            <a:p>
              <a:pPr algn="just"/>
              <a:endParaRPr lang="es-MX" sz="1200" dirty="0"/>
            </a:p>
          </p:txBody>
        </p:sp>
        <p:cxnSp>
          <p:nvCxnSpPr>
            <p:cNvPr id="24" name="23 Conector recto de flecha"/>
            <p:cNvCxnSpPr/>
            <p:nvPr/>
          </p:nvCxnSpPr>
          <p:spPr>
            <a:xfrm rot="16200000" flipV="1">
              <a:off x="3143240" y="2285991"/>
              <a:ext cx="214315" cy="214314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4 CuadroTexto"/>
            <p:cNvSpPr txBox="1"/>
            <p:nvPr/>
          </p:nvSpPr>
          <p:spPr>
            <a:xfrm rot="20105449">
              <a:off x="539773" y="440781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mouse</a:t>
              </a:r>
            </a:p>
          </p:txBody>
        </p:sp>
        <p:sp>
          <p:nvSpPr>
            <p:cNvPr id="26" name="25 CuadroTexto"/>
            <p:cNvSpPr txBox="1"/>
            <p:nvPr/>
          </p:nvSpPr>
          <p:spPr>
            <a:xfrm rot="1591485">
              <a:off x="1695624" y="419674"/>
              <a:ext cx="686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ratón</a:t>
              </a:r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214282" y="3357562"/>
            <a:ext cx="4000528" cy="3046988"/>
            <a:chOff x="500034" y="214290"/>
            <a:chExt cx="4000528" cy="3046988"/>
          </a:xfrm>
        </p:grpSpPr>
        <p:pic>
          <p:nvPicPr>
            <p:cNvPr id="28" name="Picture 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l="63247" t="12000" r="9647" b="24000"/>
            <a:stretch>
              <a:fillRect/>
            </a:stretch>
          </p:blipFill>
          <p:spPr bwMode="auto">
            <a:xfrm>
              <a:off x="500034" y="214290"/>
              <a:ext cx="1928826" cy="30003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9" name="28 CuadroTexto"/>
            <p:cNvSpPr txBox="1"/>
            <p:nvPr/>
          </p:nvSpPr>
          <p:spPr>
            <a:xfrm>
              <a:off x="2428860" y="214290"/>
              <a:ext cx="2071702" cy="30469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endParaRPr lang="es-MX" sz="1200" dirty="0"/>
            </a:p>
            <a:p>
              <a:pPr algn="just"/>
              <a:endParaRPr lang="es-MX" sz="1200" dirty="0"/>
            </a:p>
            <a:p>
              <a:pPr algn="just"/>
              <a:r>
                <a:rPr lang="es-MX" sz="1200" dirty="0"/>
                <a:t>El mouse o ratón tiene dos botones. Para manejarlo debes poner tu dedo índice sobre el botón izquierdo. Si lo presionas escucharás clic, si lo haces dos veces clic, clic.</a:t>
              </a:r>
            </a:p>
            <a:p>
              <a:pPr algn="just"/>
              <a:endParaRPr lang="es-MX" sz="1200" dirty="0"/>
            </a:p>
            <a:p>
              <a:pPr algn="just"/>
              <a:endParaRPr lang="es-MX" sz="1200" dirty="0"/>
            </a:p>
            <a:p>
              <a:pPr algn="just"/>
              <a:r>
                <a:rPr lang="es-MX" sz="1200" dirty="0"/>
                <a:t>También se utiliza para mover el cursor            en la pantalla. </a:t>
              </a:r>
            </a:p>
            <a:p>
              <a:pPr algn="just"/>
              <a:endParaRPr lang="es-MX" sz="1200" dirty="0"/>
            </a:p>
            <a:p>
              <a:pPr algn="just"/>
              <a:r>
                <a:rPr lang="es-MX" sz="1200" dirty="0"/>
                <a:t>Moviendo el ratón, moviendo el cursor.</a:t>
              </a:r>
            </a:p>
            <a:p>
              <a:pPr algn="just"/>
              <a:endParaRPr lang="es-MX" sz="1200" dirty="0"/>
            </a:p>
          </p:txBody>
        </p:sp>
        <p:cxnSp>
          <p:nvCxnSpPr>
            <p:cNvPr id="30" name="29 Conector recto de flecha"/>
            <p:cNvCxnSpPr/>
            <p:nvPr/>
          </p:nvCxnSpPr>
          <p:spPr>
            <a:xfrm rot="16200000" flipV="1">
              <a:off x="3143240" y="2285991"/>
              <a:ext cx="214315" cy="214314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30 CuadroTexto"/>
            <p:cNvSpPr txBox="1"/>
            <p:nvPr/>
          </p:nvSpPr>
          <p:spPr>
            <a:xfrm rot="20105449">
              <a:off x="539773" y="440781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mouse</a:t>
              </a:r>
            </a:p>
          </p:txBody>
        </p:sp>
        <p:sp>
          <p:nvSpPr>
            <p:cNvPr id="32" name="31 CuadroTexto"/>
            <p:cNvSpPr txBox="1"/>
            <p:nvPr/>
          </p:nvSpPr>
          <p:spPr>
            <a:xfrm rot="1591485">
              <a:off x="1695624" y="419674"/>
              <a:ext cx="686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ratón</a:t>
              </a: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4500562" y="3357562"/>
            <a:ext cx="4000528" cy="3046988"/>
            <a:chOff x="500034" y="214290"/>
            <a:chExt cx="4000528" cy="3046988"/>
          </a:xfrm>
        </p:grpSpPr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l="63247" t="12000" r="9647" b="24000"/>
            <a:stretch>
              <a:fillRect/>
            </a:stretch>
          </p:blipFill>
          <p:spPr bwMode="auto">
            <a:xfrm>
              <a:off x="500034" y="214290"/>
              <a:ext cx="1928826" cy="30003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5" name="34 CuadroTexto"/>
            <p:cNvSpPr txBox="1"/>
            <p:nvPr/>
          </p:nvSpPr>
          <p:spPr>
            <a:xfrm>
              <a:off x="2428860" y="214290"/>
              <a:ext cx="2071702" cy="30469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endParaRPr lang="es-MX" sz="1200" dirty="0"/>
            </a:p>
            <a:p>
              <a:pPr algn="just"/>
              <a:endParaRPr lang="es-MX" sz="1200" dirty="0"/>
            </a:p>
            <a:p>
              <a:pPr algn="just"/>
              <a:r>
                <a:rPr lang="es-MX" sz="1200" dirty="0"/>
                <a:t>El mouse o ratón tiene dos botones. Para manejarlo debes poner tu dedo índice sobre el botón izquierdo. Si lo presionas escucharás clic, si lo haces dos veces clic, clic.</a:t>
              </a:r>
            </a:p>
            <a:p>
              <a:pPr algn="just"/>
              <a:endParaRPr lang="es-MX" sz="1200" dirty="0"/>
            </a:p>
            <a:p>
              <a:pPr algn="just"/>
              <a:endParaRPr lang="es-MX" sz="1200" dirty="0"/>
            </a:p>
            <a:p>
              <a:pPr algn="just"/>
              <a:r>
                <a:rPr lang="es-MX" sz="1200" dirty="0"/>
                <a:t>También se utiliza para mover el cursor            en la pantalla. </a:t>
              </a:r>
            </a:p>
            <a:p>
              <a:pPr algn="just"/>
              <a:endParaRPr lang="es-MX" sz="1200" dirty="0"/>
            </a:p>
            <a:p>
              <a:pPr algn="just"/>
              <a:r>
                <a:rPr lang="es-MX" sz="1200" dirty="0"/>
                <a:t>Moviendo el ratón, moviendo el cursor.</a:t>
              </a:r>
            </a:p>
            <a:p>
              <a:pPr algn="just"/>
              <a:endParaRPr lang="es-MX" sz="1200" dirty="0"/>
            </a:p>
          </p:txBody>
        </p:sp>
        <p:cxnSp>
          <p:nvCxnSpPr>
            <p:cNvPr id="36" name="35 Conector recto de flecha"/>
            <p:cNvCxnSpPr/>
            <p:nvPr/>
          </p:nvCxnSpPr>
          <p:spPr>
            <a:xfrm rot="16200000" flipV="1">
              <a:off x="3143240" y="2285991"/>
              <a:ext cx="214315" cy="214314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CuadroTexto"/>
            <p:cNvSpPr txBox="1"/>
            <p:nvPr/>
          </p:nvSpPr>
          <p:spPr>
            <a:xfrm rot="20105449">
              <a:off x="539773" y="440781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mouse</a:t>
              </a:r>
            </a:p>
          </p:txBody>
        </p:sp>
        <p:sp>
          <p:nvSpPr>
            <p:cNvPr id="38" name="37 CuadroTexto"/>
            <p:cNvSpPr txBox="1"/>
            <p:nvPr/>
          </p:nvSpPr>
          <p:spPr>
            <a:xfrm rot="1591485">
              <a:off x="1695624" y="419674"/>
              <a:ext cx="686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ratón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9180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ECBD2C3B-97D1-6C06-4B89-FFF7ABA791A3}"/>
              </a:ext>
            </a:extLst>
          </p:cNvPr>
          <p:cNvGrpSpPr/>
          <p:nvPr/>
        </p:nvGrpSpPr>
        <p:grpSpPr>
          <a:xfrm>
            <a:off x="11278" y="-99392"/>
            <a:ext cx="4512264" cy="3406650"/>
            <a:chOff x="11278" y="-23423"/>
            <a:chExt cx="4512264" cy="3406650"/>
          </a:xfrm>
        </p:grpSpPr>
        <p:sp>
          <p:nvSpPr>
            <p:cNvPr id="8" name="7 CuadroTexto"/>
            <p:cNvSpPr txBox="1"/>
            <p:nvPr/>
          </p:nvSpPr>
          <p:spPr>
            <a:xfrm>
              <a:off x="888337" y="-23423"/>
              <a:ext cx="28175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Partes de una computadora</a:t>
              </a:r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945B1D68-CFC0-CC68-FBA6-552416EF5414}"/>
                </a:ext>
              </a:extLst>
            </p:cNvPr>
            <p:cNvSpPr txBox="1"/>
            <p:nvPr/>
          </p:nvSpPr>
          <p:spPr>
            <a:xfrm>
              <a:off x="75275" y="1589891"/>
              <a:ext cx="1121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/>
                <a:t>CPU</a:t>
              </a:r>
            </a:p>
            <a:p>
              <a:pPr algn="ctr"/>
              <a:r>
                <a:rPr lang="es-MX" sz="1200" b="1" dirty="0"/>
                <a:t>Unidad Central de Proceso</a:t>
              </a:r>
            </a:p>
            <a:p>
              <a:pPr algn="ctr"/>
              <a:r>
                <a:rPr lang="es-MX" sz="1200" b="1" dirty="0">
                  <a:solidFill>
                    <a:srgbClr val="C00000"/>
                  </a:solidFill>
                </a:rPr>
                <a:t>MEMORIA PRINCIPAL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A5EA5499-85C5-4F97-8DFA-E1987A23370D}"/>
                </a:ext>
              </a:extLst>
            </p:cNvPr>
            <p:cNvSpPr txBox="1"/>
            <p:nvPr/>
          </p:nvSpPr>
          <p:spPr>
            <a:xfrm>
              <a:off x="2616412" y="2532857"/>
              <a:ext cx="19071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/>
                <a:t>Teclado</a:t>
              </a:r>
            </a:p>
            <a:p>
              <a:pPr algn="ctr"/>
              <a:r>
                <a:rPr lang="es-MX" sz="1200" b="1" dirty="0">
                  <a:solidFill>
                    <a:srgbClr val="C00000"/>
                  </a:solidFill>
                </a:rPr>
                <a:t>PARA COMUNICARNOS CON LA COMPUTADORA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A1D92FA3-E5C6-E3C4-3B60-34B901631D8A}"/>
                </a:ext>
              </a:extLst>
            </p:cNvPr>
            <p:cNvSpPr txBox="1"/>
            <p:nvPr/>
          </p:nvSpPr>
          <p:spPr>
            <a:xfrm>
              <a:off x="1440734" y="1589891"/>
              <a:ext cx="19071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/>
                <a:t>Pantalla</a:t>
              </a:r>
            </a:p>
            <a:p>
              <a:pPr algn="ctr"/>
              <a:r>
                <a:rPr lang="es-MX" sz="1200" b="1" dirty="0">
                  <a:solidFill>
                    <a:srgbClr val="C00000"/>
                  </a:solidFill>
                </a:rPr>
                <a:t>MUESTRA INFORMACIÓN DEL EQUIPO EN IMAGEN Y TEXTOS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F41C0D47-C5D1-F0D9-5A47-BBD671633DF8}"/>
                </a:ext>
              </a:extLst>
            </p:cNvPr>
            <p:cNvSpPr txBox="1"/>
            <p:nvPr/>
          </p:nvSpPr>
          <p:spPr>
            <a:xfrm>
              <a:off x="3145160" y="1412378"/>
              <a:ext cx="1121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/>
                <a:t>Mouse</a:t>
              </a:r>
            </a:p>
            <a:p>
              <a:pPr algn="ctr"/>
              <a:r>
                <a:rPr lang="es-MX" sz="1200" b="1" dirty="0">
                  <a:solidFill>
                    <a:srgbClr val="C00000"/>
                  </a:solidFill>
                </a:rPr>
                <a:t>PARA MOVER EL CURSOR</a:t>
              </a:r>
            </a:p>
          </p:txBody>
        </p:sp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9EC82E11-0371-0E3E-79A9-6A99F7FBB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4048"/>
            <a:stretch/>
          </p:blipFill>
          <p:spPr>
            <a:xfrm>
              <a:off x="11278" y="445196"/>
              <a:ext cx="651697" cy="1200150"/>
            </a:xfrm>
            <a:prstGeom prst="rect">
              <a:avLst/>
            </a:prstGeom>
          </p:spPr>
        </p:pic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C16A1214-4E05-B606-EF29-96F62EA20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841305" y="550261"/>
              <a:ext cx="599907" cy="1010557"/>
            </a:xfrm>
            <a:prstGeom prst="rect">
              <a:avLst/>
            </a:prstGeom>
          </p:spPr>
        </p:pic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0EE45638-7D4E-E792-0EE5-666479B545BE}"/>
                </a:ext>
              </a:extLst>
            </p:cNvPr>
            <p:cNvCxnSpPr>
              <a:cxnSpLocks/>
            </p:cNvCxnSpPr>
            <p:nvPr/>
          </p:nvCxnSpPr>
          <p:spPr>
            <a:xfrm>
              <a:off x="1279950" y="1126051"/>
              <a:ext cx="267714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E78ED9BB-4F27-0293-4138-4E31A0908353}"/>
                </a:ext>
              </a:extLst>
            </p:cNvPr>
            <p:cNvCxnSpPr>
              <a:cxnSpLocks/>
            </p:cNvCxnSpPr>
            <p:nvPr/>
          </p:nvCxnSpPr>
          <p:spPr>
            <a:xfrm>
              <a:off x="1050162" y="1124744"/>
              <a:ext cx="165828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E998F68B-8C83-7629-1CB1-DAA9FB2C9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1028" y="401653"/>
              <a:ext cx="1010557" cy="1062546"/>
            </a:xfrm>
            <a:prstGeom prst="rect">
              <a:avLst/>
            </a:prstGeom>
          </p:spPr>
        </p:pic>
        <p:pic>
          <p:nvPicPr>
            <p:cNvPr id="1028" name="Picture 4" descr="Dibujos para colorear de un raton de computadora - Imagui">
              <a:extLst>
                <a:ext uri="{FF2B5EF4-FFF2-40B4-BE49-F238E27FC236}">
                  <a16:creationId xmlns:a16="http://schemas.microsoft.com/office/drawing/2014/main" id="{E44C279F-907E-DA13-1B58-55FDB0A1B6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4969" y="450725"/>
              <a:ext cx="961653" cy="961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cono de teclado de computadora, estilo simple 14516745 Vector en Vecteezy">
              <a:extLst>
                <a:ext uri="{FF2B5EF4-FFF2-40B4-BE49-F238E27FC236}">
                  <a16:creationId xmlns:a16="http://schemas.microsoft.com/office/drawing/2014/main" id="{E01ED92C-F0E3-3C3F-3CF9-A9C8CDA930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6" t="33298" r="2921" b="22582"/>
            <a:stretch/>
          </p:blipFill>
          <p:spPr bwMode="auto">
            <a:xfrm>
              <a:off x="1160995" y="2619046"/>
              <a:ext cx="1603890" cy="764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2EDB40E5-5B28-5745-B508-934CC3156D73}"/>
              </a:ext>
            </a:extLst>
          </p:cNvPr>
          <p:cNvGrpSpPr/>
          <p:nvPr/>
        </p:nvGrpSpPr>
        <p:grpSpPr>
          <a:xfrm>
            <a:off x="4670006" y="-27384"/>
            <a:ext cx="4512264" cy="3406650"/>
            <a:chOff x="11278" y="-23423"/>
            <a:chExt cx="4512264" cy="3406650"/>
          </a:xfrm>
        </p:grpSpPr>
        <p:sp>
          <p:nvSpPr>
            <p:cNvPr id="6" name="7 CuadroTexto">
              <a:extLst>
                <a:ext uri="{FF2B5EF4-FFF2-40B4-BE49-F238E27FC236}">
                  <a16:creationId xmlns:a16="http://schemas.microsoft.com/office/drawing/2014/main" id="{49635E3E-DD34-7772-DB81-74B3D696D650}"/>
                </a:ext>
              </a:extLst>
            </p:cNvPr>
            <p:cNvSpPr txBox="1"/>
            <p:nvPr/>
          </p:nvSpPr>
          <p:spPr>
            <a:xfrm>
              <a:off x="888337" y="-23423"/>
              <a:ext cx="28175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Partes de una computadora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2D343276-8C37-618C-15FD-E166BF945B41}"/>
                </a:ext>
              </a:extLst>
            </p:cNvPr>
            <p:cNvSpPr txBox="1"/>
            <p:nvPr/>
          </p:nvSpPr>
          <p:spPr>
            <a:xfrm>
              <a:off x="75275" y="1589891"/>
              <a:ext cx="1121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/>
                <a:t>CPU</a:t>
              </a:r>
            </a:p>
            <a:p>
              <a:pPr algn="ctr"/>
              <a:r>
                <a:rPr lang="es-MX" sz="1200" b="1" dirty="0"/>
                <a:t>Unidad Central de Proceso</a:t>
              </a:r>
            </a:p>
            <a:p>
              <a:pPr algn="ctr"/>
              <a:r>
                <a:rPr lang="es-MX" sz="1200" b="1" dirty="0">
                  <a:solidFill>
                    <a:srgbClr val="C00000"/>
                  </a:solidFill>
                </a:rPr>
                <a:t>MEMORIA PRINCIPAL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557ECA2-4EF4-2AAE-90EE-E78B75D4F62E}"/>
                </a:ext>
              </a:extLst>
            </p:cNvPr>
            <p:cNvSpPr txBox="1"/>
            <p:nvPr/>
          </p:nvSpPr>
          <p:spPr>
            <a:xfrm>
              <a:off x="2616412" y="2532857"/>
              <a:ext cx="19071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/>
                <a:t>Teclado</a:t>
              </a:r>
            </a:p>
            <a:p>
              <a:pPr algn="ctr"/>
              <a:r>
                <a:rPr lang="es-MX" sz="1200" b="1" dirty="0">
                  <a:solidFill>
                    <a:srgbClr val="C00000"/>
                  </a:solidFill>
                </a:rPr>
                <a:t>PARA COMUNICARNOS CON LA COMPUTADORA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D4788296-7AA1-74F6-25F7-2B60D35EF4D3}"/>
                </a:ext>
              </a:extLst>
            </p:cNvPr>
            <p:cNvSpPr txBox="1"/>
            <p:nvPr/>
          </p:nvSpPr>
          <p:spPr>
            <a:xfrm>
              <a:off x="1440734" y="1589891"/>
              <a:ext cx="19071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/>
                <a:t>Pantalla</a:t>
              </a:r>
            </a:p>
            <a:p>
              <a:pPr algn="ctr"/>
              <a:r>
                <a:rPr lang="es-MX" sz="1200" b="1" dirty="0">
                  <a:solidFill>
                    <a:srgbClr val="C00000"/>
                  </a:solidFill>
                </a:rPr>
                <a:t>MUESTRA INFORMACIÓN DEL EQUIPO EN IMAGEN Y TEXTOS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28C6639-B451-35FD-1059-D92934ADE6FB}"/>
                </a:ext>
              </a:extLst>
            </p:cNvPr>
            <p:cNvSpPr txBox="1"/>
            <p:nvPr/>
          </p:nvSpPr>
          <p:spPr>
            <a:xfrm>
              <a:off x="3145160" y="1412378"/>
              <a:ext cx="1121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/>
                <a:t>Mouse</a:t>
              </a:r>
            </a:p>
            <a:p>
              <a:pPr algn="ctr"/>
              <a:r>
                <a:rPr lang="es-MX" sz="1200" b="1" dirty="0">
                  <a:solidFill>
                    <a:srgbClr val="C00000"/>
                  </a:solidFill>
                </a:rPr>
                <a:t>PARA MOVER EL CURSOR</a:t>
              </a: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A4D56F2F-7F83-63E6-CA7A-6948090325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4048"/>
            <a:stretch/>
          </p:blipFill>
          <p:spPr>
            <a:xfrm>
              <a:off x="11278" y="445196"/>
              <a:ext cx="651697" cy="1200150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12AD989F-3940-710D-8AB9-CD4692F3D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841305" y="550261"/>
              <a:ext cx="599907" cy="1010557"/>
            </a:xfrm>
            <a:prstGeom prst="rect">
              <a:avLst/>
            </a:prstGeom>
          </p:spPr>
        </p:pic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0455AD2A-ED97-48DF-CCF0-03F472ADA207}"/>
                </a:ext>
              </a:extLst>
            </p:cNvPr>
            <p:cNvCxnSpPr>
              <a:cxnSpLocks/>
            </p:cNvCxnSpPr>
            <p:nvPr/>
          </p:nvCxnSpPr>
          <p:spPr>
            <a:xfrm>
              <a:off x="1279950" y="1126051"/>
              <a:ext cx="267714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847238E0-E6B7-B4C1-4256-AE045F759E75}"/>
                </a:ext>
              </a:extLst>
            </p:cNvPr>
            <p:cNvCxnSpPr>
              <a:cxnSpLocks/>
            </p:cNvCxnSpPr>
            <p:nvPr/>
          </p:nvCxnSpPr>
          <p:spPr>
            <a:xfrm>
              <a:off x="1050162" y="1124744"/>
              <a:ext cx="165828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158E553A-66CA-141C-069A-BDD8A485A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1028" y="401653"/>
              <a:ext cx="1010557" cy="1062546"/>
            </a:xfrm>
            <a:prstGeom prst="rect">
              <a:avLst/>
            </a:prstGeom>
          </p:spPr>
        </p:pic>
        <p:pic>
          <p:nvPicPr>
            <p:cNvPr id="19" name="Picture 4" descr="Dibujos para colorear de un raton de computadora - Imagui">
              <a:extLst>
                <a:ext uri="{FF2B5EF4-FFF2-40B4-BE49-F238E27FC236}">
                  <a16:creationId xmlns:a16="http://schemas.microsoft.com/office/drawing/2014/main" id="{4280AF3F-5513-7C3A-C8D9-FD4EF070F5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4969" y="450725"/>
              <a:ext cx="961653" cy="961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icono de teclado de computadora, estilo simple 14516745 Vector en Vecteezy">
              <a:extLst>
                <a:ext uri="{FF2B5EF4-FFF2-40B4-BE49-F238E27FC236}">
                  <a16:creationId xmlns:a16="http://schemas.microsoft.com/office/drawing/2014/main" id="{AE7D2308-3076-80DB-209A-7D6E5BBBFE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6" t="33298" r="2921" b="22582"/>
            <a:stretch/>
          </p:blipFill>
          <p:spPr bwMode="auto">
            <a:xfrm>
              <a:off x="1160995" y="2619046"/>
              <a:ext cx="1603890" cy="764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DD5AC2DE-F323-E8E2-3671-0404150D6A86}"/>
              </a:ext>
            </a:extLst>
          </p:cNvPr>
          <p:cNvGrpSpPr/>
          <p:nvPr/>
        </p:nvGrpSpPr>
        <p:grpSpPr>
          <a:xfrm>
            <a:off x="138167" y="3406726"/>
            <a:ext cx="4512264" cy="3406650"/>
            <a:chOff x="11278" y="-23423"/>
            <a:chExt cx="4512264" cy="3406650"/>
          </a:xfrm>
        </p:grpSpPr>
        <p:sp>
          <p:nvSpPr>
            <p:cNvPr id="22" name="7 CuadroTexto">
              <a:extLst>
                <a:ext uri="{FF2B5EF4-FFF2-40B4-BE49-F238E27FC236}">
                  <a16:creationId xmlns:a16="http://schemas.microsoft.com/office/drawing/2014/main" id="{3E9545A5-7D1B-BBEF-CD7B-7263B3C67779}"/>
                </a:ext>
              </a:extLst>
            </p:cNvPr>
            <p:cNvSpPr txBox="1"/>
            <p:nvPr/>
          </p:nvSpPr>
          <p:spPr>
            <a:xfrm>
              <a:off x="888337" y="-23423"/>
              <a:ext cx="28175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Partes de una computadora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28CA1DC1-1A3F-D33B-4D14-BFB303EC3E41}"/>
                </a:ext>
              </a:extLst>
            </p:cNvPr>
            <p:cNvSpPr txBox="1"/>
            <p:nvPr/>
          </p:nvSpPr>
          <p:spPr>
            <a:xfrm>
              <a:off x="75275" y="1589891"/>
              <a:ext cx="1121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/>
                <a:t>CPU</a:t>
              </a:r>
            </a:p>
            <a:p>
              <a:pPr algn="ctr"/>
              <a:r>
                <a:rPr lang="es-MX" sz="1200" b="1" dirty="0"/>
                <a:t>Unidad Central de Proceso</a:t>
              </a:r>
            </a:p>
            <a:p>
              <a:pPr algn="ctr"/>
              <a:r>
                <a:rPr lang="es-MX" sz="1200" b="1" dirty="0">
                  <a:solidFill>
                    <a:srgbClr val="C00000"/>
                  </a:solidFill>
                </a:rPr>
                <a:t>MEMORIA PRINCIPAL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53DAC594-0DFD-2B8E-CDB8-C1BB8F3A8D8A}"/>
                </a:ext>
              </a:extLst>
            </p:cNvPr>
            <p:cNvSpPr txBox="1"/>
            <p:nvPr/>
          </p:nvSpPr>
          <p:spPr>
            <a:xfrm>
              <a:off x="2616412" y="2532857"/>
              <a:ext cx="19071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/>
                <a:t>Teclado</a:t>
              </a:r>
            </a:p>
            <a:p>
              <a:pPr algn="ctr"/>
              <a:r>
                <a:rPr lang="es-MX" sz="1200" b="1" dirty="0">
                  <a:solidFill>
                    <a:srgbClr val="C00000"/>
                  </a:solidFill>
                </a:rPr>
                <a:t>PARA COMUNICARNOS CON LA COMPUTADORA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351B839-0FBF-CE46-52E0-A7EE83D35BF3}"/>
                </a:ext>
              </a:extLst>
            </p:cNvPr>
            <p:cNvSpPr txBox="1"/>
            <p:nvPr/>
          </p:nvSpPr>
          <p:spPr>
            <a:xfrm>
              <a:off x="1440734" y="1589891"/>
              <a:ext cx="19071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/>
                <a:t>Pantalla</a:t>
              </a:r>
            </a:p>
            <a:p>
              <a:pPr algn="ctr"/>
              <a:r>
                <a:rPr lang="es-MX" sz="1200" b="1" dirty="0">
                  <a:solidFill>
                    <a:srgbClr val="C00000"/>
                  </a:solidFill>
                </a:rPr>
                <a:t>MUESTRA INFORMACIÓN DEL EQUIPO EN IMAGEN Y TEXTOS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7FD82151-E1C5-BB05-0468-50280F79D6E6}"/>
                </a:ext>
              </a:extLst>
            </p:cNvPr>
            <p:cNvSpPr txBox="1"/>
            <p:nvPr/>
          </p:nvSpPr>
          <p:spPr>
            <a:xfrm>
              <a:off x="3145160" y="1412378"/>
              <a:ext cx="1121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/>
                <a:t>Mouse</a:t>
              </a:r>
            </a:p>
            <a:p>
              <a:pPr algn="ctr"/>
              <a:r>
                <a:rPr lang="es-MX" sz="1200" b="1" dirty="0">
                  <a:solidFill>
                    <a:srgbClr val="C00000"/>
                  </a:solidFill>
                </a:rPr>
                <a:t>PARA MOVER EL CURSOR</a:t>
              </a:r>
            </a:p>
          </p:txBody>
        </p: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F7B1D81E-7760-B8E3-EB25-E3C2895AD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4048"/>
            <a:stretch/>
          </p:blipFill>
          <p:spPr>
            <a:xfrm>
              <a:off x="11278" y="445196"/>
              <a:ext cx="651697" cy="1200150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76C00BF9-D970-9632-2D13-FEEB38C59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841305" y="550261"/>
              <a:ext cx="599907" cy="1010557"/>
            </a:xfrm>
            <a:prstGeom prst="rect">
              <a:avLst/>
            </a:prstGeom>
          </p:spPr>
        </p:pic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FB689484-B017-205B-694A-86B8D67D1BF2}"/>
                </a:ext>
              </a:extLst>
            </p:cNvPr>
            <p:cNvCxnSpPr>
              <a:cxnSpLocks/>
            </p:cNvCxnSpPr>
            <p:nvPr/>
          </p:nvCxnSpPr>
          <p:spPr>
            <a:xfrm>
              <a:off x="1279950" y="1126051"/>
              <a:ext cx="267714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55676414-47FA-443A-CF06-83E7C34AFF40}"/>
                </a:ext>
              </a:extLst>
            </p:cNvPr>
            <p:cNvCxnSpPr>
              <a:cxnSpLocks/>
            </p:cNvCxnSpPr>
            <p:nvPr/>
          </p:nvCxnSpPr>
          <p:spPr>
            <a:xfrm>
              <a:off x="1050162" y="1124744"/>
              <a:ext cx="165828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0306FEA4-6A8D-3E7F-E1F0-646D90E58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1028" y="401653"/>
              <a:ext cx="1010557" cy="1062546"/>
            </a:xfrm>
            <a:prstGeom prst="rect">
              <a:avLst/>
            </a:prstGeom>
          </p:spPr>
        </p:pic>
        <p:pic>
          <p:nvPicPr>
            <p:cNvPr id="32" name="Picture 4" descr="Dibujos para colorear de un raton de computadora - Imagui">
              <a:extLst>
                <a:ext uri="{FF2B5EF4-FFF2-40B4-BE49-F238E27FC236}">
                  <a16:creationId xmlns:a16="http://schemas.microsoft.com/office/drawing/2014/main" id="{B4B2FA68-7112-E2C8-DA81-FAF2D5E7D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4969" y="450725"/>
              <a:ext cx="961653" cy="961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icono de teclado de computadora, estilo simple 14516745 Vector en Vecteezy">
              <a:extLst>
                <a:ext uri="{FF2B5EF4-FFF2-40B4-BE49-F238E27FC236}">
                  <a16:creationId xmlns:a16="http://schemas.microsoft.com/office/drawing/2014/main" id="{D3BBE2DE-150A-DB0B-12D3-8026231571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6" t="33298" r="2921" b="22582"/>
            <a:stretch/>
          </p:blipFill>
          <p:spPr bwMode="auto">
            <a:xfrm>
              <a:off x="1160995" y="2619046"/>
              <a:ext cx="1603890" cy="764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617FE6D0-A4DC-084B-37DB-87EA2EE234F1}"/>
              </a:ext>
            </a:extLst>
          </p:cNvPr>
          <p:cNvGrpSpPr/>
          <p:nvPr/>
        </p:nvGrpSpPr>
        <p:grpSpPr>
          <a:xfrm>
            <a:off x="4600884" y="3406726"/>
            <a:ext cx="4512264" cy="3406650"/>
            <a:chOff x="11278" y="-23423"/>
            <a:chExt cx="4512264" cy="3406650"/>
          </a:xfrm>
        </p:grpSpPr>
        <p:sp>
          <p:nvSpPr>
            <p:cNvPr id="35" name="7 CuadroTexto">
              <a:extLst>
                <a:ext uri="{FF2B5EF4-FFF2-40B4-BE49-F238E27FC236}">
                  <a16:creationId xmlns:a16="http://schemas.microsoft.com/office/drawing/2014/main" id="{C50D3E29-92B3-882E-D238-D83AA85B4DB3}"/>
                </a:ext>
              </a:extLst>
            </p:cNvPr>
            <p:cNvSpPr txBox="1"/>
            <p:nvPr/>
          </p:nvSpPr>
          <p:spPr>
            <a:xfrm>
              <a:off x="888337" y="-23423"/>
              <a:ext cx="28175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Partes de una computadora</a:t>
              </a: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DAECC1F6-B3FB-E164-3500-846EA5E071C1}"/>
                </a:ext>
              </a:extLst>
            </p:cNvPr>
            <p:cNvSpPr txBox="1"/>
            <p:nvPr/>
          </p:nvSpPr>
          <p:spPr>
            <a:xfrm>
              <a:off x="75275" y="1589891"/>
              <a:ext cx="1121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/>
                <a:t>CPU</a:t>
              </a:r>
            </a:p>
            <a:p>
              <a:pPr algn="ctr"/>
              <a:r>
                <a:rPr lang="es-MX" sz="1200" b="1" dirty="0"/>
                <a:t>Unidad Central de Proceso</a:t>
              </a:r>
            </a:p>
            <a:p>
              <a:pPr algn="ctr"/>
              <a:r>
                <a:rPr lang="es-MX" sz="1200" b="1" dirty="0">
                  <a:solidFill>
                    <a:srgbClr val="C00000"/>
                  </a:solidFill>
                </a:rPr>
                <a:t>MEMORIA PRINCIPAL</a:t>
              </a: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A5C54657-16B2-8BD5-0341-6EA8A9CBCABD}"/>
                </a:ext>
              </a:extLst>
            </p:cNvPr>
            <p:cNvSpPr txBox="1"/>
            <p:nvPr/>
          </p:nvSpPr>
          <p:spPr>
            <a:xfrm>
              <a:off x="2616412" y="2532857"/>
              <a:ext cx="19071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/>
                <a:t>Teclado</a:t>
              </a:r>
            </a:p>
            <a:p>
              <a:pPr algn="ctr"/>
              <a:r>
                <a:rPr lang="es-MX" sz="1200" b="1" dirty="0">
                  <a:solidFill>
                    <a:srgbClr val="C00000"/>
                  </a:solidFill>
                </a:rPr>
                <a:t>PARA COMUNICARNOS CON LA COMPUTADORA</a:t>
              </a: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859F8F55-46EC-9522-FF0C-54FB9E6CB348}"/>
                </a:ext>
              </a:extLst>
            </p:cNvPr>
            <p:cNvSpPr txBox="1"/>
            <p:nvPr/>
          </p:nvSpPr>
          <p:spPr>
            <a:xfrm>
              <a:off x="1440734" y="1589891"/>
              <a:ext cx="19071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/>
                <a:t>Pantalla</a:t>
              </a:r>
            </a:p>
            <a:p>
              <a:pPr algn="ctr"/>
              <a:r>
                <a:rPr lang="es-MX" sz="1200" b="1" dirty="0">
                  <a:solidFill>
                    <a:srgbClr val="C00000"/>
                  </a:solidFill>
                </a:rPr>
                <a:t>MUESTRA INFORMACIÓN DEL EQUIPO EN IMAGEN Y TEXTOS</a:t>
              </a: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3FED11B6-AF36-EB3C-F9AE-5DDFDB87307C}"/>
                </a:ext>
              </a:extLst>
            </p:cNvPr>
            <p:cNvSpPr txBox="1"/>
            <p:nvPr/>
          </p:nvSpPr>
          <p:spPr>
            <a:xfrm>
              <a:off x="3145160" y="1412378"/>
              <a:ext cx="1121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/>
                <a:t>Mouse</a:t>
              </a:r>
            </a:p>
            <a:p>
              <a:pPr algn="ctr"/>
              <a:r>
                <a:rPr lang="es-MX" sz="1200" b="1" dirty="0">
                  <a:solidFill>
                    <a:srgbClr val="C00000"/>
                  </a:solidFill>
                </a:rPr>
                <a:t>PARA MOVER EL CURSOR</a:t>
              </a:r>
            </a:p>
          </p:txBody>
        </p:sp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89740387-0AB7-6984-E099-833DD8E626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4048"/>
            <a:stretch/>
          </p:blipFill>
          <p:spPr>
            <a:xfrm>
              <a:off x="11278" y="445196"/>
              <a:ext cx="651697" cy="1200150"/>
            </a:xfrm>
            <a:prstGeom prst="rect">
              <a:avLst/>
            </a:prstGeom>
          </p:spPr>
        </p:pic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6E84C196-B79E-B9F5-58F6-C8EF51842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841305" y="550261"/>
              <a:ext cx="599907" cy="1010557"/>
            </a:xfrm>
            <a:prstGeom prst="rect">
              <a:avLst/>
            </a:prstGeom>
          </p:spPr>
        </p:pic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285F5FF2-EE1B-DC33-868D-261F2B60BA7E}"/>
                </a:ext>
              </a:extLst>
            </p:cNvPr>
            <p:cNvCxnSpPr>
              <a:cxnSpLocks/>
            </p:cNvCxnSpPr>
            <p:nvPr/>
          </p:nvCxnSpPr>
          <p:spPr>
            <a:xfrm>
              <a:off x="1279950" y="1126051"/>
              <a:ext cx="267714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id="{5FBE9E45-27A0-C651-C7D1-2CFB95E53568}"/>
                </a:ext>
              </a:extLst>
            </p:cNvPr>
            <p:cNvCxnSpPr>
              <a:cxnSpLocks/>
            </p:cNvCxnSpPr>
            <p:nvPr/>
          </p:nvCxnSpPr>
          <p:spPr>
            <a:xfrm>
              <a:off x="1050162" y="1124744"/>
              <a:ext cx="165828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F3CCDFB2-3CE9-990E-69F5-5798D143A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1028" y="401653"/>
              <a:ext cx="1010557" cy="1062546"/>
            </a:xfrm>
            <a:prstGeom prst="rect">
              <a:avLst/>
            </a:prstGeom>
          </p:spPr>
        </p:pic>
        <p:pic>
          <p:nvPicPr>
            <p:cNvPr id="49" name="Picture 4" descr="Dibujos para colorear de un raton de computadora - Imagui">
              <a:extLst>
                <a:ext uri="{FF2B5EF4-FFF2-40B4-BE49-F238E27FC236}">
                  <a16:creationId xmlns:a16="http://schemas.microsoft.com/office/drawing/2014/main" id="{40CD356F-17E7-49EF-DF46-00554D5C2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4969" y="450725"/>
              <a:ext cx="961653" cy="961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6" descr="icono de teclado de computadora, estilo simple 14516745 Vector en Vecteezy">
              <a:extLst>
                <a:ext uri="{FF2B5EF4-FFF2-40B4-BE49-F238E27FC236}">
                  <a16:creationId xmlns:a16="http://schemas.microsoft.com/office/drawing/2014/main" id="{378303AA-9630-1CB8-7E01-4B67B21498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6" t="33298" r="2921" b="22582"/>
            <a:stretch/>
          </p:blipFill>
          <p:spPr bwMode="auto">
            <a:xfrm>
              <a:off x="1160995" y="2619046"/>
              <a:ext cx="1603890" cy="764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B2FA6DBF-E438-E778-B8A7-BC43F082E31F}"/>
              </a:ext>
            </a:extLst>
          </p:cNvPr>
          <p:cNvGrpSpPr/>
          <p:nvPr/>
        </p:nvGrpSpPr>
        <p:grpSpPr>
          <a:xfrm>
            <a:off x="498418" y="893271"/>
            <a:ext cx="3426553" cy="3210339"/>
            <a:chOff x="-45012" y="0"/>
            <a:chExt cx="4568738" cy="4280452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5F42B4E5-6C05-E1A9-6708-D6CCF787C676}"/>
                </a:ext>
              </a:extLst>
            </p:cNvPr>
            <p:cNvGrpSpPr/>
            <p:nvPr/>
          </p:nvGrpSpPr>
          <p:grpSpPr>
            <a:xfrm>
              <a:off x="-45012" y="291007"/>
              <a:ext cx="4568738" cy="3989445"/>
              <a:chOff x="261577" y="546237"/>
              <a:chExt cx="4838970" cy="4529345"/>
            </a:xfrm>
          </p:grpSpPr>
          <p:pic>
            <p:nvPicPr>
              <p:cNvPr id="1026" name="Picture 2" descr="Ilustración De Ratón Colorido Y Negro Y Blanco Aisladas De Libro Para  Colorear Ilustraciones Svg, Vectoriales, Clip Art Vectorizado Libre De  Derechos. Image 36408256.">
                <a:extLst>
                  <a:ext uri="{FF2B5EF4-FFF2-40B4-BE49-F238E27FC236}">
                    <a16:creationId xmlns:a16="http://schemas.microsoft.com/office/drawing/2014/main" id="{95E2DFF0-8226-224B-CDED-4987DBB13C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587"/>
              <a:stretch/>
            </p:blipFill>
            <p:spPr bwMode="auto">
              <a:xfrm>
                <a:off x="1033669" y="546237"/>
                <a:ext cx="3110446" cy="45293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FBAEED2D-E863-E01B-D24E-FA2AF0656D9F}"/>
                  </a:ext>
                </a:extLst>
              </p:cNvPr>
              <p:cNvSpPr txBox="1"/>
              <p:nvPr/>
            </p:nvSpPr>
            <p:spPr>
              <a:xfrm>
                <a:off x="261577" y="2040835"/>
                <a:ext cx="1686952" cy="768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MX" sz="13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BOTÓN</a:t>
                </a:r>
              </a:p>
              <a:p>
                <a:pPr algn="ctr"/>
                <a:r>
                  <a:rPr lang="es-MX" sz="13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IZQUIERDO</a:t>
                </a:r>
              </a:p>
            </p:txBody>
          </p:sp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29CDCF15-4DFA-0E8E-1589-EDBC5B4FFFCC}"/>
                  </a:ext>
                </a:extLst>
              </p:cNvPr>
              <p:cNvSpPr txBox="1"/>
              <p:nvPr/>
            </p:nvSpPr>
            <p:spPr>
              <a:xfrm>
                <a:off x="3617333" y="2031121"/>
                <a:ext cx="1483214" cy="768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MX" sz="13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BOTÓN </a:t>
                </a:r>
              </a:p>
              <a:p>
                <a:pPr algn="ctr"/>
                <a:r>
                  <a:rPr lang="es-MX" sz="13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DERECHO</a:t>
                </a:r>
              </a:p>
            </p:txBody>
          </p:sp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1E394C2-6719-04ED-E59F-D514414E5462}"/>
                  </a:ext>
                </a:extLst>
              </p:cNvPr>
              <p:cNvSpPr txBox="1"/>
              <p:nvPr/>
            </p:nvSpPr>
            <p:spPr>
              <a:xfrm>
                <a:off x="466847" y="3696708"/>
                <a:ext cx="1265893" cy="454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3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SCROLL</a:t>
                </a:r>
              </a:p>
            </p:txBody>
          </p:sp>
          <p:cxnSp>
            <p:nvCxnSpPr>
              <p:cNvPr id="8" name="Conector recto de flecha 7">
                <a:extLst>
                  <a:ext uri="{FF2B5EF4-FFF2-40B4-BE49-F238E27FC236}">
                    <a16:creationId xmlns:a16="http://schemas.microsoft.com/office/drawing/2014/main" id="{DA77356E-5C57-C9B8-DC8E-8587D28FB226}"/>
                  </a:ext>
                </a:extLst>
              </p:cNvPr>
              <p:cNvCxnSpPr/>
              <p:nvPr/>
            </p:nvCxnSpPr>
            <p:spPr>
              <a:xfrm flipV="1">
                <a:off x="1484243" y="2364000"/>
                <a:ext cx="1325218" cy="1332708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50A5BB6E-9864-5B76-E1D7-2905817A95D8}"/>
                  </a:ext>
                </a:extLst>
              </p:cNvPr>
              <p:cNvSpPr txBox="1"/>
              <p:nvPr/>
            </p:nvSpPr>
            <p:spPr>
              <a:xfrm>
                <a:off x="2065524" y="3519390"/>
                <a:ext cx="1505852" cy="454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3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CUBIERTA</a:t>
                </a:r>
              </a:p>
            </p:txBody>
          </p:sp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58B44DF2-D6E2-4AA7-C2E1-437D18975872}"/>
                  </a:ext>
                </a:extLst>
              </p:cNvPr>
              <p:cNvSpPr txBox="1"/>
              <p:nvPr/>
            </p:nvSpPr>
            <p:spPr>
              <a:xfrm>
                <a:off x="2745614" y="1270453"/>
                <a:ext cx="1102902" cy="454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3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CABLE</a:t>
                </a:r>
              </a:p>
            </p:txBody>
          </p:sp>
        </p:grp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D901984B-C41E-8EDF-0652-D50BF5FE57D7}"/>
                </a:ext>
              </a:extLst>
            </p:cNvPr>
            <p:cNvSpPr txBox="1"/>
            <p:nvPr/>
          </p:nvSpPr>
          <p:spPr>
            <a:xfrm>
              <a:off x="892725" y="0"/>
              <a:ext cx="338109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>
                  <a:latin typeface="Arial" panose="020B0604020202020204" pitchFamily="34" charset="0"/>
                  <a:cs typeface="Arial" panose="020B0604020202020204" pitchFamily="34" charset="0"/>
                </a:rPr>
                <a:t>PARTES DEL MOUSE</a:t>
              </a:r>
            </a:p>
          </p:txBody>
        </p:sp>
      </p:grpSp>
      <p:pic>
        <p:nvPicPr>
          <p:cNvPr id="1032" name="Picture 8" descr="Ejercicio de Uso correcto del Mouse">
            <a:extLst>
              <a:ext uri="{FF2B5EF4-FFF2-40B4-BE49-F238E27FC236}">
                <a16:creationId xmlns:a16="http://schemas.microsoft.com/office/drawing/2014/main" id="{388F0A3B-4B0D-38FC-D0C0-3F8C2CDA5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5" t="40080" r="12612" b="1"/>
          <a:stretch/>
        </p:blipFill>
        <p:spPr bwMode="auto">
          <a:xfrm>
            <a:off x="402918" y="3319571"/>
            <a:ext cx="2202557" cy="271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8E254D36-8F39-07E5-A9C0-638AA51CCE18}"/>
              </a:ext>
            </a:extLst>
          </p:cNvPr>
          <p:cNvSpPr/>
          <p:nvPr/>
        </p:nvSpPr>
        <p:spPr>
          <a:xfrm>
            <a:off x="553566" y="893272"/>
            <a:ext cx="3943474" cy="5143499"/>
          </a:xfrm>
          <a:prstGeom prst="rect">
            <a:avLst/>
          </a:prstGeom>
          <a:noFill/>
          <a:ln w="349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/>
          </a:p>
        </p:txBody>
      </p:sp>
      <p:pic>
        <p:nvPicPr>
          <p:cNvPr id="1034" name="Picture 10" descr="Ejercicio de Uso correcto del Mouse">
            <a:extLst>
              <a:ext uri="{FF2B5EF4-FFF2-40B4-BE49-F238E27FC236}">
                <a16:creationId xmlns:a16="http://schemas.microsoft.com/office/drawing/2014/main" id="{3D4C6B64-E15A-6DC4-D0DE-3D15117D5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41587" r="67222"/>
          <a:stretch/>
        </p:blipFill>
        <p:spPr bwMode="auto">
          <a:xfrm>
            <a:off x="2688314" y="3282657"/>
            <a:ext cx="1777377" cy="270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D06DE210-AB7D-59C1-EB97-D306C739A258}"/>
              </a:ext>
            </a:extLst>
          </p:cNvPr>
          <p:cNvGrpSpPr/>
          <p:nvPr/>
        </p:nvGrpSpPr>
        <p:grpSpPr>
          <a:xfrm>
            <a:off x="4614351" y="895598"/>
            <a:ext cx="3426553" cy="3210339"/>
            <a:chOff x="-45012" y="0"/>
            <a:chExt cx="4568738" cy="4280452"/>
          </a:xfrm>
        </p:grpSpPr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621A28D6-2FD1-FEB3-0045-8B1DF7573758}"/>
                </a:ext>
              </a:extLst>
            </p:cNvPr>
            <p:cNvGrpSpPr/>
            <p:nvPr/>
          </p:nvGrpSpPr>
          <p:grpSpPr>
            <a:xfrm>
              <a:off x="-45012" y="291007"/>
              <a:ext cx="4568738" cy="3989445"/>
              <a:chOff x="261577" y="546237"/>
              <a:chExt cx="4838970" cy="4529345"/>
            </a:xfrm>
          </p:grpSpPr>
          <p:pic>
            <p:nvPicPr>
              <p:cNvPr id="30" name="Picture 2" descr="Ilustración De Ratón Colorido Y Negro Y Blanco Aisladas De Libro Para  Colorear Ilustraciones Svg, Vectoriales, Clip Art Vectorizado Libre De  Derechos. Image 36408256.">
                <a:extLst>
                  <a:ext uri="{FF2B5EF4-FFF2-40B4-BE49-F238E27FC236}">
                    <a16:creationId xmlns:a16="http://schemas.microsoft.com/office/drawing/2014/main" id="{DEB79499-20F8-BDA6-A2DF-597F8F43DC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587"/>
              <a:stretch/>
            </p:blipFill>
            <p:spPr bwMode="auto">
              <a:xfrm>
                <a:off x="1033669" y="546237"/>
                <a:ext cx="3110446" cy="45293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B3E62E16-D3AB-3072-FF42-096DD389D883}"/>
                  </a:ext>
                </a:extLst>
              </p:cNvPr>
              <p:cNvSpPr txBox="1"/>
              <p:nvPr/>
            </p:nvSpPr>
            <p:spPr>
              <a:xfrm>
                <a:off x="261577" y="2040835"/>
                <a:ext cx="1686952" cy="768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MX" sz="13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BOTÓN</a:t>
                </a:r>
              </a:p>
              <a:p>
                <a:pPr algn="ctr"/>
                <a:r>
                  <a:rPr lang="es-MX" sz="13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IZQUIERDO</a:t>
                </a:r>
              </a:p>
            </p:txBody>
          </p:sp>
          <p:sp>
            <p:nvSpPr>
              <p:cNvPr id="1024" name="CuadroTexto 1023">
                <a:extLst>
                  <a:ext uri="{FF2B5EF4-FFF2-40B4-BE49-F238E27FC236}">
                    <a16:creationId xmlns:a16="http://schemas.microsoft.com/office/drawing/2014/main" id="{DB9F49C2-2E8C-994A-5DF3-D607A681B977}"/>
                  </a:ext>
                </a:extLst>
              </p:cNvPr>
              <p:cNvSpPr txBox="1"/>
              <p:nvPr/>
            </p:nvSpPr>
            <p:spPr>
              <a:xfrm>
                <a:off x="3617333" y="2031121"/>
                <a:ext cx="1483214" cy="768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MX" sz="13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BOTÓN </a:t>
                </a:r>
              </a:p>
              <a:p>
                <a:pPr algn="ctr"/>
                <a:r>
                  <a:rPr lang="es-MX" sz="13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DERECHO</a:t>
                </a:r>
              </a:p>
            </p:txBody>
          </p:sp>
          <p:sp>
            <p:nvSpPr>
              <p:cNvPr id="1025" name="CuadroTexto 1024">
                <a:extLst>
                  <a:ext uri="{FF2B5EF4-FFF2-40B4-BE49-F238E27FC236}">
                    <a16:creationId xmlns:a16="http://schemas.microsoft.com/office/drawing/2014/main" id="{BF4382D3-EC8C-B61F-0BBA-16DED1339269}"/>
                  </a:ext>
                </a:extLst>
              </p:cNvPr>
              <p:cNvSpPr txBox="1"/>
              <p:nvPr/>
            </p:nvSpPr>
            <p:spPr>
              <a:xfrm>
                <a:off x="466847" y="3696708"/>
                <a:ext cx="1265893" cy="454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3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SCROLL</a:t>
                </a:r>
              </a:p>
            </p:txBody>
          </p:sp>
          <p:cxnSp>
            <p:nvCxnSpPr>
              <p:cNvPr id="1027" name="Conector recto de flecha 1026">
                <a:extLst>
                  <a:ext uri="{FF2B5EF4-FFF2-40B4-BE49-F238E27FC236}">
                    <a16:creationId xmlns:a16="http://schemas.microsoft.com/office/drawing/2014/main" id="{07A0EE28-22EE-4091-8CC0-11816ED071C6}"/>
                  </a:ext>
                </a:extLst>
              </p:cNvPr>
              <p:cNvCxnSpPr/>
              <p:nvPr/>
            </p:nvCxnSpPr>
            <p:spPr>
              <a:xfrm flipV="1">
                <a:off x="1484243" y="2364000"/>
                <a:ext cx="1325218" cy="1332708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9" name="CuadroTexto 1028">
                <a:extLst>
                  <a:ext uri="{FF2B5EF4-FFF2-40B4-BE49-F238E27FC236}">
                    <a16:creationId xmlns:a16="http://schemas.microsoft.com/office/drawing/2014/main" id="{ED2DF87C-92AF-D924-C5E0-441699DCCA3B}"/>
                  </a:ext>
                </a:extLst>
              </p:cNvPr>
              <p:cNvSpPr txBox="1"/>
              <p:nvPr/>
            </p:nvSpPr>
            <p:spPr>
              <a:xfrm>
                <a:off x="2065524" y="3519390"/>
                <a:ext cx="1505852" cy="454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3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CUBIERTA</a:t>
                </a:r>
              </a:p>
            </p:txBody>
          </p:sp>
          <p:sp>
            <p:nvSpPr>
              <p:cNvPr id="1031" name="CuadroTexto 1030">
                <a:extLst>
                  <a:ext uri="{FF2B5EF4-FFF2-40B4-BE49-F238E27FC236}">
                    <a16:creationId xmlns:a16="http://schemas.microsoft.com/office/drawing/2014/main" id="{78AC6B67-C1CA-F36F-D05D-6B32B57FBA73}"/>
                  </a:ext>
                </a:extLst>
              </p:cNvPr>
              <p:cNvSpPr txBox="1"/>
              <p:nvPr/>
            </p:nvSpPr>
            <p:spPr>
              <a:xfrm>
                <a:off x="2745614" y="1270453"/>
                <a:ext cx="1102902" cy="454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3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CABLE</a:t>
                </a:r>
              </a:p>
            </p:txBody>
          </p:sp>
        </p:grp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50A56D4F-0293-43EB-8A55-69E9AF93DA37}"/>
                </a:ext>
              </a:extLst>
            </p:cNvPr>
            <p:cNvSpPr txBox="1"/>
            <p:nvPr/>
          </p:nvSpPr>
          <p:spPr>
            <a:xfrm>
              <a:off x="892725" y="0"/>
              <a:ext cx="338109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>
                  <a:latin typeface="Arial" panose="020B0604020202020204" pitchFamily="34" charset="0"/>
                  <a:cs typeface="Arial" panose="020B0604020202020204" pitchFamily="34" charset="0"/>
                </a:rPr>
                <a:t>PARTES DEL MOUSE</a:t>
              </a:r>
            </a:p>
          </p:txBody>
        </p:sp>
      </p:grpSp>
      <p:sp>
        <p:nvSpPr>
          <p:cNvPr id="1033" name="Rectángulo 1032">
            <a:extLst>
              <a:ext uri="{FF2B5EF4-FFF2-40B4-BE49-F238E27FC236}">
                <a16:creationId xmlns:a16="http://schemas.microsoft.com/office/drawing/2014/main" id="{3B40D459-725C-1830-0C13-D7EABE4669EA}"/>
              </a:ext>
            </a:extLst>
          </p:cNvPr>
          <p:cNvSpPr/>
          <p:nvPr/>
        </p:nvSpPr>
        <p:spPr>
          <a:xfrm>
            <a:off x="4669500" y="895599"/>
            <a:ext cx="3943474" cy="5143499"/>
          </a:xfrm>
          <a:prstGeom prst="rect">
            <a:avLst/>
          </a:prstGeom>
          <a:noFill/>
          <a:ln w="349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/>
          </a:p>
        </p:txBody>
      </p:sp>
      <p:pic>
        <p:nvPicPr>
          <p:cNvPr id="1035" name="Picture 10" descr="Ejercicio de Uso correcto del Mouse">
            <a:extLst>
              <a:ext uri="{FF2B5EF4-FFF2-40B4-BE49-F238E27FC236}">
                <a16:creationId xmlns:a16="http://schemas.microsoft.com/office/drawing/2014/main" id="{D745F739-BA58-839E-0840-BFD374516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41587" r="67222"/>
          <a:stretch/>
        </p:blipFill>
        <p:spPr bwMode="auto">
          <a:xfrm>
            <a:off x="6804248" y="3284984"/>
            <a:ext cx="1777377" cy="270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108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esultado de imagen para COMPUTADORA PARA COLORE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8" name="7 Grupo"/>
          <p:cNvGrpSpPr/>
          <p:nvPr/>
        </p:nvGrpSpPr>
        <p:grpSpPr>
          <a:xfrm>
            <a:off x="428596" y="928670"/>
            <a:ext cx="3143272" cy="2786082"/>
            <a:chOff x="829748" y="285728"/>
            <a:chExt cx="3956566" cy="3143272"/>
          </a:xfrm>
        </p:grpSpPr>
        <p:pic>
          <p:nvPicPr>
            <p:cNvPr id="1028" name="Picture 4" descr="Resultado de imagen para COMPUTADORA PARA COLOREA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14480" y="357166"/>
              <a:ext cx="3071834" cy="3071834"/>
            </a:xfrm>
            <a:prstGeom prst="rect">
              <a:avLst/>
            </a:prstGeom>
            <a:noFill/>
          </p:spPr>
        </p:pic>
        <p:pic>
          <p:nvPicPr>
            <p:cNvPr id="1030" name="Picture 6" descr="Resultado de imagen para BOCINAS PARA COLOREAR"/>
            <p:cNvPicPr>
              <a:picLocks noChangeAspect="1" noChangeArrowheads="1"/>
            </p:cNvPicPr>
            <p:nvPr/>
          </p:nvPicPr>
          <p:blipFill>
            <a:blip r:embed="rId3" cstate="print"/>
            <a:srcRect l="3000" t="9000" r="2499" b="11499"/>
            <a:stretch>
              <a:fillRect/>
            </a:stretch>
          </p:blipFill>
          <p:spPr bwMode="auto">
            <a:xfrm>
              <a:off x="829748" y="2071678"/>
              <a:ext cx="849168" cy="1000132"/>
            </a:xfrm>
            <a:prstGeom prst="rect">
              <a:avLst/>
            </a:prstGeom>
            <a:noFill/>
          </p:spPr>
        </p:pic>
        <p:pic>
          <p:nvPicPr>
            <p:cNvPr id="1032" name="Picture 8" descr="Resultado de imagen para AUDIFONOS PARA COLOREAR"/>
            <p:cNvPicPr>
              <a:picLocks noChangeAspect="1" noChangeArrowheads="1"/>
            </p:cNvPicPr>
            <p:nvPr/>
          </p:nvPicPr>
          <p:blipFill>
            <a:blip r:embed="rId4"/>
            <a:srcRect t="7000" b="10999"/>
            <a:stretch>
              <a:fillRect/>
            </a:stretch>
          </p:blipFill>
          <p:spPr bwMode="auto">
            <a:xfrm>
              <a:off x="928662" y="285728"/>
              <a:ext cx="801842" cy="928694"/>
            </a:xfrm>
            <a:prstGeom prst="rect">
              <a:avLst/>
            </a:prstGeom>
            <a:noFill/>
          </p:spPr>
        </p:pic>
      </p:grpSp>
      <p:sp>
        <p:nvSpPr>
          <p:cNvPr id="9" name="8 CuadroTexto"/>
          <p:cNvSpPr txBox="1"/>
          <p:nvPr/>
        </p:nvSpPr>
        <p:spPr>
          <a:xfrm>
            <a:off x="618017" y="986837"/>
            <a:ext cx="453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761025" y="1629779"/>
            <a:ext cx="453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87807" y="2058407"/>
            <a:ext cx="453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928926" y="1986969"/>
            <a:ext cx="453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761025" y="3344291"/>
            <a:ext cx="453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332661" y="2928934"/>
            <a:ext cx="453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243505" y="3889252"/>
            <a:ext cx="34804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s-MX" sz="2000" dirty="0"/>
              <a:t>_______________________</a:t>
            </a:r>
          </a:p>
          <a:p>
            <a:pPr marL="342900" indent="-342900">
              <a:buAutoNum type="arabicParenR"/>
            </a:pPr>
            <a:r>
              <a:rPr lang="es-MX" sz="2000" dirty="0"/>
              <a:t>_______________________</a:t>
            </a:r>
          </a:p>
          <a:p>
            <a:pPr marL="342900" indent="-342900">
              <a:buAutoNum type="arabicParenR"/>
            </a:pPr>
            <a:r>
              <a:rPr lang="es-MX" sz="2000" dirty="0"/>
              <a:t>_______________________</a:t>
            </a:r>
          </a:p>
          <a:p>
            <a:pPr marL="342900" indent="-342900">
              <a:buAutoNum type="arabicParenR"/>
            </a:pPr>
            <a:r>
              <a:rPr lang="es-MX" sz="2000" dirty="0"/>
              <a:t>_______________________</a:t>
            </a:r>
          </a:p>
          <a:p>
            <a:pPr marL="342900" indent="-342900">
              <a:buAutoNum type="arabicParenR"/>
            </a:pPr>
            <a:r>
              <a:rPr lang="es-MX" sz="2000" dirty="0"/>
              <a:t>_______________________</a:t>
            </a:r>
          </a:p>
          <a:p>
            <a:pPr marL="342900" indent="-342900">
              <a:buAutoNum type="arabicParenR"/>
            </a:pPr>
            <a:r>
              <a:rPr lang="es-MX" sz="2000" dirty="0"/>
              <a:t>_______________________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769481" y="130710"/>
            <a:ext cx="2659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Partes de la Computadora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214282" y="71414"/>
            <a:ext cx="3714776" cy="60722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AutoShape 2" descr="Resultado de imagen para COMPUTADORA PARA COLOREAR"/>
          <p:cNvSpPr>
            <a:spLocks noChangeAspect="1" noChangeArrowheads="1"/>
          </p:cNvSpPr>
          <p:nvPr/>
        </p:nvSpPr>
        <p:spPr bwMode="auto">
          <a:xfrm>
            <a:off x="4227541" y="-14290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19" name="18 Grupo"/>
          <p:cNvGrpSpPr/>
          <p:nvPr/>
        </p:nvGrpSpPr>
        <p:grpSpPr>
          <a:xfrm>
            <a:off x="4500562" y="930233"/>
            <a:ext cx="3143272" cy="2786082"/>
            <a:chOff x="829748" y="285728"/>
            <a:chExt cx="3956566" cy="3143272"/>
          </a:xfrm>
        </p:grpSpPr>
        <p:pic>
          <p:nvPicPr>
            <p:cNvPr id="20" name="Picture 4" descr="Resultado de imagen para COMPUTADORA PARA COLOREA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14480" y="357166"/>
              <a:ext cx="3071834" cy="3071834"/>
            </a:xfrm>
            <a:prstGeom prst="rect">
              <a:avLst/>
            </a:prstGeom>
            <a:noFill/>
          </p:spPr>
        </p:pic>
        <p:pic>
          <p:nvPicPr>
            <p:cNvPr id="21" name="Picture 6" descr="Resultado de imagen para BOCINAS PARA COLOREAR"/>
            <p:cNvPicPr>
              <a:picLocks noChangeAspect="1" noChangeArrowheads="1"/>
            </p:cNvPicPr>
            <p:nvPr/>
          </p:nvPicPr>
          <p:blipFill>
            <a:blip r:embed="rId3" cstate="print"/>
            <a:srcRect l="3000" t="9000" r="2499" b="11499"/>
            <a:stretch>
              <a:fillRect/>
            </a:stretch>
          </p:blipFill>
          <p:spPr bwMode="auto">
            <a:xfrm>
              <a:off x="829748" y="2071678"/>
              <a:ext cx="849168" cy="1000132"/>
            </a:xfrm>
            <a:prstGeom prst="rect">
              <a:avLst/>
            </a:prstGeom>
            <a:noFill/>
          </p:spPr>
        </p:pic>
        <p:pic>
          <p:nvPicPr>
            <p:cNvPr id="22" name="Picture 8" descr="Resultado de imagen para AUDIFONOS PARA COLOREAR"/>
            <p:cNvPicPr>
              <a:picLocks noChangeAspect="1" noChangeArrowheads="1"/>
            </p:cNvPicPr>
            <p:nvPr/>
          </p:nvPicPr>
          <p:blipFill>
            <a:blip r:embed="rId4"/>
            <a:srcRect t="7000" b="10999"/>
            <a:stretch>
              <a:fillRect/>
            </a:stretch>
          </p:blipFill>
          <p:spPr bwMode="auto">
            <a:xfrm>
              <a:off x="928662" y="285728"/>
              <a:ext cx="801842" cy="928694"/>
            </a:xfrm>
            <a:prstGeom prst="rect">
              <a:avLst/>
            </a:prstGeom>
            <a:noFill/>
          </p:spPr>
        </p:pic>
      </p:grpSp>
      <p:sp>
        <p:nvSpPr>
          <p:cNvPr id="23" name="22 CuadroTexto"/>
          <p:cNvSpPr txBox="1"/>
          <p:nvPr/>
        </p:nvSpPr>
        <p:spPr>
          <a:xfrm>
            <a:off x="4689983" y="988400"/>
            <a:ext cx="453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5832991" y="1631342"/>
            <a:ext cx="453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4659773" y="2059970"/>
            <a:ext cx="453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7000892" y="1988532"/>
            <a:ext cx="453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5832991" y="3345854"/>
            <a:ext cx="453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7404627" y="2930497"/>
            <a:ext cx="453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4315471" y="3890815"/>
            <a:ext cx="34804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s-MX" sz="2000" dirty="0"/>
              <a:t>_______________________</a:t>
            </a:r>
          </a:p>
          <a:p>
            <a:pPr marL="342900" indent="-342900">
              <a:buAutoNum type="arabicParenR"/>
            </a:pPr>
            <a:r>
              <a:rPr lang="es-MX" sz="2000" dirty="0"/>
              <a:t>_______________________</a:t>
            </a:r>
          </a:p>
          <a:p>
            <a:pPr marL="342900" indent="-342900">
              <a:buAutoNum type="arabicParenR"/>
            </a:pPr>
            <a:r>
              <a:rPr lang="es-MX" sz="2000" dirty="0"/>
              <a:t>_______________________</a:t>
            </a:r>
          </a:p>
          <a:p>
            <a:pPr marL="342900" indent="-342900">
              <a:buAutoNum type="arabicParenR"/>
            </a:pPr>
            <a:r>
              <a:rPr lang="es-MX" sz="2000" dirty="0"/>
              <a:t>_______________________</a:t>
            </a:r>
          </a:p>
          <a:p>
            <a:pPr marL="342900" indent="-342900">
              <a:buAutoNum type="arabicParenR"/>
            </a:pPr>
            <a:r>
              <a:rPr lang="es-MX" sz="2000" dirty="0"/>
              <a:t>_______________________</a:t>
            </a:r>
          </a:p>
          <a:p>
            <a:pPr marL="342900" indent="-342900">
              <a:buAutoNum type="arabicParenR"/>
            </a:pPr>
            <a:r>
              <a:rPr lang="es-MX" sz="2000" dirty="0"/>
              <a:t>_______________________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4841447" y="132273"/>
            <a:ext cx="2659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Partes de la Computadora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4286248" y="72977"/>
            <a:ext cx="3714776" cy="60722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6BF63BC-A178-A603-E2CB-451AEC5BD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964488" cy="689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4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75DB7F-FC99-2E28-E9F5-9AF155ED92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5772" y="548680"/>
            <a:ext cx="4536229" cy="612068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64DA795-3C8F-2896-6CFD-6EBE684248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2" y="4653136"/>
            <a:ext cx="647796" cy="462667"/>
          </a:xfrm>
          <a:prstGeom prst="rect">
            <a:avLst/>
          </a:prstGeom>
        </p:spPr>
      </p:pic>
      <p:pic>
        <p:nvPicPr>
          <p:cNvPr id="1026" name="Picture 2" descr="Ilustración de monitor de pantalla plana blanco, programa de televisión  dibujo para colorear, pantalla de computadora, televisión, ángulo, niño png  | Klipartz">
            <a:extLst>
              <a:ext uri="{FF2B5EF4-FFF2-40B4-BE49-F238E27FC236}">
                <a16:creationId xmlns:a16="http://schemas.microsoft.com/office/drawing/2014/main" id="{5825BC85-4FC6-FA16-C1B2-EAB8CBA55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73663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E1F5C04-2F44-F3AF-DAF1-77B7D1EB1CBE}"/>
              </a:ext>
            </a:extLst>
          </p:cNvPr>
          <p:cNvSpPr txBox="1"/>
          <p:nvPr/>
        </p:nvSpPr>
        <p:spPr>
          <a:xfrm>
            <a:off x="704574" y="53729"/>
            <a:ext cx="359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CONTESTA CORRECTAMENTE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516A2FD-60B0-AA85-763B-D37F03EDEA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571999" y="548680"/>
            <a:ext cx="4536229" cy="61206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6981A23-DF02-3BA9-6498-99E44A03BA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653136"/>
            <a:ext cx="647796" cy="462667"/>
          </a:xfrm>
          <a:prstGeom prst="rect">
            <a:avLst/>
          </a:prstGeom>
        </p:spPr>
      </p:pic>
      <p:pic>
        <p:nvPicPr>
          <p:cNvPr id="9" name="Picture 2" descr="Ilustración de monitor de pantalla plana blanco, programa de televisión  dibujo para colorear, pantalla de computadora, televisión, ángulo, niño png  | Klipartz">
            <a:extLst>
              <a:ext uri="{FF2B5EF4-FFF2-40B4-BE49-F238E27FC236}">
                <a16:creationId xmlns:a16="http://schemas.microsoft.com/office/drawing/2014/main" id="{6F4F298B-52E0-BA90-22DB-420A7A191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15" y="1484784"/>
            <a:ext cx="73663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B513E42-5CFE-C1C6-0826-83D5290B00A7}"/>
              </a:ext>
            </a:extLst>
          </p:cNvPr>
          <p:cNvSpPr txBox="1"/>
          <p:nvPr/>
        </p:nvSpPr>
        <p:spPr>
          <a:xfrm>
            <a:off x="5044365" y="12095"/>
            <a:ext cx="359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CONTESTA CORRECTAMENTE</a:t>
            </a:r>
          </a:p>
        </p:txBody>
      </p:sp>
    </p:spTree>
    <p:extLst>
      <p:ext uri="{BB962C8B-B14F-4D97-AF65-F5344CB8AC3E}">
        <p14:creationId xmlns:p14="http://schemas.microsoft.com/office/powerpoint/2010/main" val="240967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09914B4-9B0C-2DC4-178A-D986491E4E40}"/>
              </a:ext>
            </a:extLst>
          </p:cNvPr>
          <p:cNvSpPr/>
          <p:nvPr/>
        </p:nvSpPr>
        <p:spPr>
          <a:xfrm>
            <a:off x="850532" y="908720"/>
            <a:ext cx="74429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TECLADO</a:t>
            </a:r>
          </a:p>
        </p:txBody>
      </p:sp>
    </p:spTree>
    <p:extLst>
      <p:ext uri="{BB962C8B-B14F-4D97-AF65-F5344CB8AC3E}">
        <p14:creationId xmlns:p14="http://schemas.microsoft.com/office/powerpoint/2010/main" val="449350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539552" y="1052736"/>
            <a:ext cx="3108875" cy="2980732"/>
            <a:chOff x="467544" y="404664"/>
            <a:chExt cx="3108875" cy="2980732"/>
          </a:xfrm>
        </p:grpSpPr>
        <p:pic>
          <p:nvPicPr>
            <p:cNvPr id="4" name="3 Imagen" descr="Imagen sin leyenda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1196752"/>
              <a:ext cx="2181225" cy="2188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CuadroTexto"/>
            <p:cNvSpPr txBox="1"/>
            <p:nvPr/>
          </p:nvSpPr>
          <p:spPr>
            <a:xfrm>
              <a:off x="1187624" y="404664"/>
              <a:ext cx="23887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 err="1">
                  <a:latin typeface="Arial" pitchFamily="34" charset="0"/>
                  <a:cs typeface="Arial" pitchFamily="34" charset="0"/>
                </a:rPr>
                <a:t>Enter</a:t>
              </a:r>
              <a:r>
                <a:rPr lang="es-MX" sz="2400" b="1" dirty="0">
                  <a:latin typeface="Arial" pitchFamily="34" charset="0"/>
                  <a:cs typeface="Arial" pitchFamily="34" charset="0"/>
                </a:rPr>
                <a:t>      Entrar</a:t>
              </a:r>
            </a:p>
            <a:p>
              <a:r>
                <a:rPr lang="es-MX" sz="2400" b="1" dirty="0" err="1">
                  <a:latin typeface="Arial" pitchFamily="34" charset="0"/>
                  <a:cs typeface="Arial" pitchFamily="34" charset="0"/>
                </a:rPr>
                <a:t>Intro</a:t>
              </a:r>
              <a:endParaRPr lang="es-MX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3593289" y="1844824"/>
            <a:ext cx="2202847" cy="2828156"/>
            <a:chOff x="3491880" y="692696"/>
            <a:chExt cx="2202847" cy="2828156"/>
          </a:xfrm>
        </p:grpSpPr>
        <p:pic>
          <p:nvPicPr>
            <p:cNvPr id="5" name="4 Imagen" descr="Imagen sin leyenda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196752"/>
              <a:ext cx="2095500" cy="232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9 CuadroTexto"/>
            <p:cNvSpPr txBox="1"/>
            <p:nvPr/>
          </p:nvSpPr>
          <p:spPr>
            <a:xfrm>
              <a:off x="3491880" y="692696"/>
              <a:ext cx="22028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dirty="0" err="1">
                  <a:latin typeface="Arial" pitchFamily="34" charset="0"/>
                  <a:cs typeface="Arial" pitchFamily="34" charset="0"/>
                </a:rPr>
                <a:t>Bloq</a:t>
              </a:r>
              <a:r>
                <a:rPr lang="es-MX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MX" sz="2800" b="1" dirty="0" err="1">
                  <a:latin typeface="Arial" pitchFamily="34" charset="0"/>
                  <a:cs typeface="Arial" pitchFamily="34" charset="0"/>
                </a:rPr>
                <a:t>Mayús</a:t>
              </a:r>
              <a:endParaRPr lang="es-MX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6516216" y="1412776"/>
            <a:ext cx="2500486" cy="2232248"/>
            <a:chOff x="6012160" y="1340768"/>
            <a:chExt cx="2500486" cy="2232248"/>
          </a:xfrm>
        </p:grpSpPr>
        <p:pic>
          <p:nvPicPr>
            <p:cNvPr id="6" name="5 Imagen" descr="Imagen sin leyenda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2160" y="1844824"/>
              <a:ext cx="2500486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10 CuadroTexto"/>
            <p:cNvSpPr txBox="1"/>
            <p:nvPr/>
          </p:nvSpPr>
          <p:spPr>
            <a:xfrm>
              <a:off x="6356004" y="1340768"/>
              <a:ext cx="17443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dirty="0">
                  <a:latin typeface="Arial" pitchFamily="34" charset="0"/>
                  <a:cs typeface="Arial" pitchFamily="34" charset="0"/>
                </a:rPr>
                <a:t>Regresar</a:t>
              </a: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683568" y="4509120"/>
            <a:ext cx="2438400" cy="2636912"/>
            <a:chOff x="467544" y="4221088"/>
            <a:chExt cx="2438400" cy="2636912"/>
          </a:xfrm>
        </p:grpSpPr>
        <p:pic>
          <p:nvPicPr>
            <p:cNvPr id="7" name="6 Imagen" descr="Imagen sin leyenda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4419600"/>
              <a:ext cx="24384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11 CuadroTexto"/>
            <p:cNvSpPr txBox="1"/>
            <p:nvPr/>
          </p:nvSpPr>
          <p:spPr>
            <a:xfrm>
              <a:off x="1115616" y="4221088"/>
              <a:ext cx="9829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dirty="0" err="1">
                  <a:latin typeface="Arial" pitchFamily="34" charset="0"/>
                  <a:cs typeface="Arial" pitchFamily="34" charset="0"/>
                </a:rPr>
                <a:t>Shift</a:t>
              </a:r>
              <a:endParaRPr lang="es-MX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5364088" y="5157192"/>
            <a:ext cx="3323346" cy="1479912"/>
            <a:chOff x="5004048" y="4705980"/>
            <a:chExt cx="3323346" cy="1479912"/>
          </a:xfrm>
        </p:grpSpPr>
        <p:pic>
          <p:nvPicPr>
            <p:cNvPr id="8" name="7 Imagen" descr="Imagen sin leyenda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76056" y="5157192"/>
              <a:ext cx="3076575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12 CuadroTexto"/>
            <p:cNvSpPr txBox="1"/>
            <p:nvPr/>
          </p:nvSpPr>
          <p:spPr>
            <a:xfrm>
              <a:off x="5004048" y="4705980"/>
              <a:ext cx="33233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dirty="0">
                  <a:latin typeface="Arial" pitchFamily="34" charset="0"/>
                  <a:cs typeface="Arial" pitchFamily="34" charset="0"/>
                </a:rPr>
                <a:t>Barra espaciadora</a:t>
              </a:r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611560" y="548680"/>
            <a:ext cx="2918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solidFill>
                  <a:srgbClr val="FF0000"/>
                </a:solidFill>
              </a:rPr>
              <a:t>Algunas teclas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 descr="teclad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835</Words>
  <Application>Microsoft Office PowerPoint</Application>
  <PresentationFormat>Presentación en pantalla (4:3)</PresentationFormat>
  <Paragraphs>291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3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Vamos a preguntar utilizando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Ba-k.com</dc:creator>
  <cp:lastModifiedBy>Principal</cp:lastModifiedBy>
  <cp:revision>32</cp:revision>
  <cp:lastPrinted>2023-10-17T14:11:46Z</cp:lastPrinted>
  <dcterms:created xsi:type="dcterms:W3CDTF">2017-11-02T16:00:22Z</dcterms:created>
  <dcterms:modified xsi:type="dcterms:W3CDTF">2023-10-17T14:24:38Z</dcterms:modified>
</cp:coreProperties>
</file>